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7"/>
  </p:notesMasterIdLst>
  <p:sldIdLst>
    <p:sldId id="1250" r:id="rId2"/>
    <p:sldId id="760" r:id="rId3"/>
    <p:sldId id="1671" r:id="rId4"/>
    <p:sldId id="1672" r:id="rId5"/>
    <p:sldId id="1673" r:id="rId6"/>
    <p:sldId id="1275" r:id="rId7"/>
    <p:sldId id="1675" r:id="rId8"/>
    <p:sldId id="1279" r:id="rId9"/>
    <p:sldId id="1278" r:id="rId10"/>
    <p:sldId id="1277" r:id="rId11"/>
    <p:sldId id="1282" r:id="rId12"/>
    <p:sldId id="1280" r:id="rId13"/>
    <p:sldId id="1281" r:id="rId14"/>
    <p:sldId id="1284" r:id="rId15"/>
    <p:sldId id="1293" r:id="rId16"/>
    <p:sldId id="1295" r:id="rId17"/>
    <p:sldId id="1296" r:id="rId18"/>
    <p:sldId id="1287" r:id="rId19"/>
    <p:sldId id="1288" r:id="rId20"/>
    <p:sldId id="1289" r:id="rId21"/>
    <p:sldId id="1291" r:id="rId22"/>
    <p:sldId id="1667" r:id="rId23"/>
    <p:sldId id="1670" r:id="rId24"/>
    <p:sldId id="1664" r:id="rId25"/>
    <p:sldId id="1549" r:id="rId26"/>
    <p:sldId id="1666" r:id="rId27"/>
    <p:sldId id="1606" r:id="rId28"/>
    <p:sldId id="1603" r:id="rId29"/>
    <p:sldId id="1374" r:id="rId30"/>
    <p:sldId id="1674" r:id="rId31"/>
    <p:sldId id="1655" r:id="rId32"/>
    <p:sldId id="1274" r:id="rId33"/>
    <p:sldId id="1297" r:id="rId34"/>
    <p:sldId id="1276" r:id="rId35"/>
    <p:sldId id="1270" r:id="rId3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B963616-49DC-4CE0-BC87-8524512B704D}" v="28" dt="2024-02-13T20:55:17.933"/>
    <p1510:client id="{BD8C6505-07F3-4C0F-8BA7-30B89986DC38}" v="14" dt="2024-02-13T21:09:26.65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 varScale="1">
        <p:scale>
          <a:sx n="159" d="100"/>
          <a:sy n="159" d="100"/>
        </p:scale>
        <p:origin x="1824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ohamed Abuella" userId="f0c53cbd-2cd9-4eb2-b036-7340ae5a781e" providerId="ADAL" clId="{BD8C6505-07F3-4C0F-8BA7-30B89986DC38}"/>
    <pc:docChg chg="custSel modSld">
      <pc:chgData name="Mohamed Abuella" userId="f0c53cbd-2cd9-4eb2-b036-7340ae5a781e" providerId="ADAL" clId="{BD8C6505-07F3-4C0F-8BA7-30B89986DC38}" dt="2024-02-13T21:12:26.288" v="58" actId="27107"/>
      <pc:docMkLst>
        <pc:docMk/>
      </pc:docMkLst>
      <pc:sldChg chg="modSp mod">
        <pc:chgData name="Mohamed Abuella" userId="f0c53cbd-2cd9-4eb2-b036-7340ae5a781e" providerId="ADAL" clId="{BD8C6505-07F3-4C0F-8BA7-30B89986DC38}" dt="2024-02-13T21:12:26.288" v="58" actId="27107"/>
        <pc:sldMkLst>
          <pc:docMk/>
          <pc:sldMk cId="2728119984" sldId="1674"/>
        </pc:sldMkLst>
        <pc:spChg chg="mod">
          <ac:chgData name="Mohamed Abuella" userId="f0c53cbd-2cd9-4eb2-b036-7340ae5a781e" providerId="ADAL" clId="{BD8C6505-07F3-4C0F-8BA7-30B89986DC38}" dt="2024-02-13T21:09:53.825" v="28" actId="1076"/>
          <ac:spMkLst>
            <pc:docMk/>
            <pc:sldMk cId="2728119984" sldId="1674"/>
            <ac:spMk id="11" creationId="{28912004-E5CC-B664-6706-B2DCFB2B8E16}"/>
          </ac:spMkLst>
        </pc:spChg>
        <pc:spChg chg="mod">
          <ac:chgData name="Mohamed Abuella" userId="f0c53cbd-2cd9-4eb2-b036-7340ae5a781e" providerId="ADAL" clId="{BD8C6505-07F3-4C0F-8BA7-30B89986DC38}" dt="2024-02-13T21:12:26.288" v="58" actId="27107"/>
          <ac:spMkLst>
            <pc:docMk/>
            <pc:sldMk cId="2728119984" sldId="1674"/>
            <ac:spMk id="23" creationId="{50260ED8-7BCD-E967-0EDE-EF18A3A16EFB}"/>
          </ac:spMkLst>
        </pc:spChg>
        <pc:spChg chg="mod">
          <ac:chgData name="Mohamed Abuella" userId="f0c53cbd-2cd9-4eb2-b036-7340ae5a781e" providerId="ADAL" clId="{BD8C6505-07F3-4C0F-8BA7-30B89986DC38}" dt="2024-02-13T21:11:45.990" v="57" actId="1035"/>
          <ac:spMkLst>
            <pc:docMk/>
            <pc:sldMk cId="2728119984" sldId="1674"/>
            <ac:spMk id="43" creationId="{677756B8-0FC8-153D-B1CB-8EF49A1FCC59}"/>
          </ac:spMkLst>
        </pc:spChg>
        <pc:graphicFrameChg chg="mod modGraphic">
          <ac:chgData name="Mohamed Abuella" userId="f0c53cbd-2cd9-4eb2-b036-7340ae5a781e" providerId="ADAL" clId="{BD8C6505-07F3-4C0F-8BA7-30B89986DC38}" dt="2024-02-13T21:10:48.838" v="33" actId="1076"/>
          <ac:graphicFrameMkLst>
            <pc:docMk/>
            <pc:sldMk cId="2728119984" sldId="1674"/>
            <ac:graphicFrameMk id="9" creationId="{16D39E81-9242-0AC4-89AA-EA5B833A8094}"/>
          </ac:graphicFrameMkLst>
        </pc:graphicFrameChg>
        <pc:picChg chg="mod">
          <ac:chgData name="Mohamed Abuella" userId="f0c53cbd-2cd9-4eb2-b036-7340ae5a781e" providerId="ADAL" clId="{BD8C6505-07F3-4C0F-8BA7-30B89986DC38}" dt="2024-02-13T21:09:53.825" v="28" actId="1076"/>
          <ac:picMkLst>
            <pc:docMk/>
            <pc:sldMk cId="2728119984" sldId="1674"/>
            <ac:picMk id="20" creationId="{EBF50487-66D5-39B0-EF4E-C38AD2F2D9D8}"/>
          </ac:picMkLst>
        </pc:picChg>
        <pc:picChg chg="mod">
          <ac:chgData name="Mohamed Abuella" userId="f0c53cbd-2cd9-4eb2-b036-7340ae5a781e" providerId="ADAL" clId="{BD8C6505-07F3-4C0F-8BA7-30B89986DC38}" dt="2024-02-13T21:11:29.718" v="45" actId="1076"/>
          <ac:picMkLst>
            <pc:docMk/>
            <pc:sldMk cId="2728119984" sldId="1674"/>
            <ac:picMk id="21" creationId="{303F7720-67F4-5EB2-658D-FEF9FF5132A2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abuella\Dropbox\+papers\+adjust_prob_combs\+Figs_Tables\Ajust_Probs_Result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spc="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r>
              <a:rPr lang="en-US" sz="1600" dirty="0"/>
              <a:t>Improvement of Adjusted Ensemble-based Probabilistic Forecasts Over: </a:t>
            </a:r>
          </a:p>
        </c:rich>
      </c:tx>
      <c:layout>
        <c:manualLayout>
          <c:xMode val="edge"/>
          <c:yMode val="edge"/>
          <c:x val="0.16857451883056696"/>
          <c:y val="1.9741089490069672E-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0" baseline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9.8915967133711591E-2"/>
          <c:y val="0.18400084218222612"/>
          <c:w val="0.86560667207122355"/>
          <c:h val="0.5653983566447942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'Ens+AnEn'!$H$6</c:f>
              <c:strCache>
                <c:ptCount val="1"/>
                <c:pt idx="0">
                  <c:v>Persistence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invertIfNegative val="0"/>
          <c:cat>
            <c:strRef>
              <c:f>'Ens+AnEn'!$B$7:$B$18</c:f>
              <c:strCache>
                <c:ptCount val="12"/>
                <c:pt idx="0">
                  <c:v>June</c:v>
                </c:pt>
                <c:pt idx="1">
                  <c:v>July</c:v>
                </c:pt>
                <c:pt idx="2">
                  <c:v>August</c:v>
                </c:pt>
                <c:pt idx="3">
                  <c:v>September</c:v>
                </c:pt>
                <c:pt idx="4">
                  <c:v>October</c:v>
                </c:pt>
                <c:pt idx="5">
                  <c:v>November</c:v>
                </c:pt>
                <c:pt idx="6">
                  <c:v>December</c:v>
                </c:pt>
                <c:pt idx="7">
                  <c:v>January</c:v>
                </c:pt>
                <c:pt idx="8">
                  <c:v>February</c:v>
                </c:pt>
                <c:pt idx="9">
                  <c:v>March</c:v>
                </c:pt>
                <c:pt idx="10">
                  <c:v>April</c:v>
                </c:pt>
                <c:pt idx="11">
                  <c:v>May</c:v>
                </c:pt>
              </c:strCache>
            </c:strRef>
          </c:cat>
          <c:val>
            <c:numRef>
              <c:f>'Ens+AnEn'!$H$7:$H$18</c:f>
              <c:numCache>
                <c:formatCode>0%</c:formatCode>
                <c:ptCount val="12"/>
                <c:pt idx="0">
                  <c:v>0.4743729963797042</c:v>
                </c:pt>
                <c:pt idx="1">
                  <c:v>0.46857909892847793</c:v>
                </c:pt>
                <c:pt idx="2">
                  <c:v>0.47638583247466648</c:v>
                </c:pt>
                <c:pt idx="3">
                  <c:v>0.46546529368889011</c:v>
                </c:pt>
                <c:pt idx="4">
                  <c:v>0.45095709498218062</c:v>
                </c:pt>
                <c:pt idx="5">
                  <c:v>0.543029911622533</c:v>
                </c:pt>
                <c:pt idx="6">
                  <c:v>0.54136507964839997</c:v>
                </c:pt>
                <c:pt idx="7">
                  <c:v>0.61712114222407821</c:v>
                </c:pt>
                <c:pt idx="8">
                  <c:v>0.63140342100561853</c:v>
                </c:pt>
                <c:pt idx="9">
                  <c:v>0.50895468236583175</c:v>
                </c:pt>
                <c:pt idx="10">
                  <c:v>0.59313347070779077</c:v>
                </c:pt>
                <c:pt idx="11">
                  <c:v>0.52622612919097222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BEE-42F7-8EE2-8392B60BDB0A}"/>
            </c:ext>
          </c:extLst>
        </c:ser>
        <c:ser>
          <c:idx val="1"/>
          <c:order val="1"/>
          <c:tx>
            <c:strRef>
              <c:f>'Ens+AnEn'!$I$6</c:f>
              <c:strCache>
                <c:ptCount val="1"/>
                <c:pt idx="0">
                  <c:v>Berfore Adjusting Analog Ensemble</c:v>
                </c:pt>
              </c:strCache>
            </c:strRef>
          </c:tx>
          <c:spPr>
            <a:solidFill>
              <a:srgbClr val="00B0F0"/>
            </a:solidFill>
            <a:ln>
              <a:noFill/>
            </a:ln>
            <a:effectLst/>
          </c:spPr>
          <c:invertIfNegative val="0"/>
          <c:cat>
            <c:strRef>
              <c:f>'Ens+AnEn'!$B$7:$B$18</c:f>
              <c:strCache>
                <c:ptCount val="12"/>
                <c:pt idx="0">
                  <c:v>June</c:v>
                </c:pt>
                <c:pt idx="1">
                  <c:v>July</c:v>
                </c:pt>
                <c:pt idx="2">
                  <c:v>August</c:v>
                </c:pt>
                <c:pt idx="3">
                  <c:v>September</c:v>
                </c:pt>
                <c:pt idx="4">
                  <c:v>October</c:v>
                </c:pt>
                <c:pt idx="5">
                  <c:v>November</c:v>
                </c:pt>
                <c:pt idx="6">
                  <c:v>December</c:v>
                </c:pt>
                <c:pt idx="7">
                  <c:v>January</c:v>
                </c:pt>
                <c:pt idx="8">
                  <c:v>February</c:v>
                </c:pt>
                <c:pt idx="9">
                  <c:v>March</c:v>
                </c:pt>
                <c:pt idx="10">
                  <c:v>April</c:v>
                </c:pt>
                <c:pt idx="11">
                  <c:v>May</c:v>
                </c:pt>
              </c:strCache>
            </c:strRef>
          </c:cat>
          <c:val>
            <c:numRef>
              <c:f>'Ens+AnEn'!$I$7:$I$18</c:f>
              <c:numCache>
                <c:formatCode>0%</c:formatCode>
                <c:ptCount val="12"/>
                <c:pt idx="0">
                  <c:v>0.11970549307317713</c:v>
                </c:pt>
                <c:pt idx="1">
                  <c:v>0.21168018886116946</c:v>
                </c:pt>
                <c:pt idx="2">
                  <c:v>9.3023272080995811E-2</c:v>
                </c:pt>
                <c:pt idx="3">
                  <c:v>0.21153170735471127</c:v>
                </c:pt>
                <c:pt idx="4">
                  <c:v>0.15600208384556602</c:v>
                </c:pt>
                <c:pt idx="5">
                  <c:v>0.15464216194621216</c:v>
                </c:pt>
                <c:pt idx="6">
                  <c:v>0.16140900681596937</c:v>
                </c:pt>
                <c:pt idx="7">
                  <c:v>0.13793137158989566</c:v>
                </c:pt>
                <c:pt idx="8">
                  <c:v>0.20222227456159669</c:v>
                </c:pt>
                <c:pt idx="9">
                  <c:v>0.20871024900079727</c:v>
                </c:pt>
                <c:pt idx="10">
                  <c:v>0.20281257950890619</c:v>
                </c:pt>
                <c:pt idx="11">
                  <c:v>0.24217760243026387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BEE-42F7-8EE2-8392B60BDB0A}"/>
            </c:ext>
          </c:extLst>
        </c:ser>
        <c:ser>
          <c:idx val="2"/>
          <c:order val="2"/>
          <c:tx>
            <c:strRef>
              <c:f>'Ens+AnEn'!$J$6</c:f>
              <c:strCache>
                <c:ptCount val="1"/>
                <c:pt idx="0">
                  <c:v>Before Adjusting Ensemble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cat>
            <c:strRef>
              <c:f>'Ens+AnEn'!$B$7:$B$18</c:f>
              <c:strCache>
                <c:ptCount val="12"/>
                <c:pt idx="0">
                  <c:v>June</c:v>
                </c:pt>
                <c:pt idx="1">
                  <c:v>July</c:v>
                </c:pt>
                <c:pt idx="2">
                  <c:v>August</c:v>
                </c:pt>
                <c:pt idx="3">
                  <c:v>September</c:v>
                </c:pt>
                <c:pt idx="4">
                  <c:v>October</c:v>
                </c:pt>
                <c:pt idx="5">
                  <c:v>November</c:v>
                </c:pt>
                <c:pt idx="6">
                  <c:v>December</c:v>
                </c:pt>
                <c:pt idx="7">
                  <c:v>January</c:v>
                </c:pt>
                <c:pt idx="8">
                  <c:v>February</c:v>
                </c:pt>
                <c:pt idx="9">
                  <c:v>March</c:v>
                </c:pt>
                <c:pt idx="10">
                  <c:v>April</c:v>
                </c:pt>
                <c:pt idx="11">
                  <c:v>May</c:v>
                </c:pt>
              </c:strCache>
            </c:strRef>
          </c:cat>
          <c:val>
            <c:numRef>
              <c:f>'Ens+AnEn'!$J$7:$J$18</c:f>
              <c:numCache>
                <c:formatCode>0%</c:formatCode>
                <c:ptCount val="12"/>
                <c:pt idx="0">
                  <c:v>6.5570811674170337E-2</c:v>
                </c:pt>
                <c:pt idx="1">
                  <c:v>0.22436626795174497</c:v>
                </c:pt>
                <c:pt idx="2">
                  <c:v>0.15414731258500725</c:v>
                </c:pt>
                <c:pt idx="3">
                  <c:v>0.19234339995929595</c:v>
                </c:pt>
                <c:pt idx="4">
                  <c:v>0.11978961983780312</c:v>
                </c:pt>
                <c:pt idx="5">
                  <c:v>0.16267572809349906</c:v>
                </c:pt>
                <c:pt idx="6">
                  <c:v>0.14811105645486122</c:v>
                </c:pt>
                <c:pt idx="7">
                  <c:v>9.6184029904768598E-2</c:v>
                </c:pt>
                <c:pt idx="8">
                  <c:v>0.16994150792677765</c:v>
                </c:pt>
                <c:pt idx="9">
                  <c:v>0.21818601065572107</c:v>
                </c:pt>
                <c:pt idx="10">
                  <c:v>0.19359345908192349</c:v>
                </c:pt>
                <c:pt idx="11">
                  <c:v>0.16803063807242591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BEE-42F7-8EE2-8392B60BDB0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38753920"/>
        <c:axId val="438754248"/>
      </c:barChart>
      <c:catAx>
        <c:axId val="4387539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438754248"/>
        <c:crosses val="autoZero"/>
        <c:auto val="1"/>
        <c:lblAlgn val="ctr"/>
        <c:lblOffset val="100"/>
        <c:noMultiLvlLbl val="0"/>
      </c:catAx>
      <c:valAx>
        <c:axId val="4387542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 sz="1600" dirty="0"/>
                  <a:t>Improvement (%)</a:t>
                </a:r>
              </a:p>
            </c:rich>
          </c:tx>
          <c:layout>
            <c:manualLayout>
              <c:xMode val="edge"/>
              <c:yMode val="edge"/>
              <c:x val="1.0530246103094695E-3"/>
              <c:y val="0.22178814303990155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en-US"/>
            </a:p>
          </c:txPr>
        </c:title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43875392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8.6227411396636283E-2"/>
          <c:y val="9.7715135528227109E-2"/>
          <c:w val="0.89389536351453824"/>
          <c:h val="7.871623307914811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  <a:latin typeface="Times New Roman" panose="02020603050405020304" pitchFamily="18" charset="0"/>
          <a:cs typeface="Times New Roman" panose="02020603050405020304" pitchFamily="18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7C2AB92-F38A-D043-8EF1-8DE8EB2867DF}" type="doc">
      <dgm:prSet loTypeId="urn:microsoft.com/office/officeart/2005/8/layout/orgChart1" loCatId="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C95CA2F0-D84A-8849-BE84-E8858F236180}">
      <dgm:prSet phldrT="[Text]" custT="1"/>
      <dgm:spPr/>
      <dgm:t>
        <a:bodyPr/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Motivation</a:t>
          </a:r>
        </a:p>
      </dgm:t>
    </dgm:pt>
    <dgm:pt modelId="{01696AF9-D0A3-D249-921E-E3FB57A9DAB4}" type="parTrans" cxnId="{A34CD88F-5994-AB43-8B48-E526EC4A1BC1}">
      <dgm:prSet/>
      <dgm:spPr/>
      <dgm:t>
        <a:bodyPr/>
        <a:lstStyle/>
        <a:p>
          <a:endParaRPr lang="en-US" sz="2400" b="1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9A17BC4-C157-724F-B984-8B4219A88B69}" type="sibTrans" cxnId="{A34CD88F-5994-AB43-8B48-E526EC4A1BC1}">
      <dgm:prSet/>
      <dgm:spPr/>
      <dgm:t>
        <a:bodyPr/>
        <a:lstStyle/>
        <a:p>
          <a:endParaRPr lang="en-US"/>
        </a:p>
      </dgm:t>
    </dgm:pt>
    <dgm:pt modelId="{438E0BF3-AA92-434B-9FAA-78058C360696}">
      <dgm:prSet phldrT="[Text]" custT="1"/>
      <dgm:spPr/>
      <dgm:t>
        <a:bodyPr/>
        <a:lstStyle/>
        <a:p>
          <a:r>
            <a:rPr lang="en-US" sz="2400" b="1" i="0" kern="1200" dirty="0">
              <a:solidFill>
                <a:schemeClr val="tx1"/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rPr>
            <a:t>Introduction </a:t>
          </a:r>
        </a:p>
      </dgm:t>
    </dgm:pt>
    <dgm:pt modelId="{27BFE031-B234-3242-8F5B-782336DB38D3}" type="sibTrans" cxnId="{E1B5EB3B-DA3E-2E46-A821-2533A8C610C9}">
      <dgm:prSet/>
      <dgm:spPr/>
      <dgm:t>
        <a:bodyPr/>
        <a:lstStyle/>
        <a:p>
          <a:endParaRPr lang="en-US"/>
        </a:p>
      </dgm:t>
    </dgm:pt>
    <dgm:pt modelId="{17CBD469-1D42-1940-A266-16E32A3D14B4}" type="parTrans" cxnId="{E1B5EB3B-DA3E-2E46-A821-2533A8C610C9}">
      <dgm:prSet/>
      <dgm:spPr/>
      <dgm:t>
        <a:bodyPr/>
        <a:lstStyle/>
        <a:p>
          <a:endParaRPr lang="en-US" sz="2400" b="1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3F7BB33-DDA3-E042-AB37-77FF22E7BC15}">
      <dgm:prSet phldrT="[Text]" custT="1"/>
      <dgm:spPr/>
      <dgm:t>
        <a:bodyPr/>
        <a:lstStyle/>
        <a:p>
          <a:r>
            <a:rPr lang="en-US" sz="2400" b="1" i="0" dirty="0">
              <a:solidFill>
                <a:schemeClr val="tx1"/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rPr>
            <a:t>Presentation Outline</a:t>
          </a:r>
          <a:endParaRPr lang="en-US" sz="2400" b="1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427E3B2-69E8-5747-B6BE-949285E75F6B}" type="sibTrans" cxnId="{96045607-DF48-1D4B-A47F-4F5116AA5087}">
      <dgm:prSet/>
      <dgm:spPr/>
      <dgm:t>
        <a:bodyPr/>
        <a:lstStyle/>
        <a:p>
          <a:endParaRPr lang="en-US"/>
        </a:p>
      </dgm:t>
    </dgm:pt>
    <dgm:pt modelId="{1C3C3594-84BD-1A48-8E85-4D61C488B76E}" type="parTrans" cxnId="{96045607-DF48-1D4B-A47F-4F5116AA5087}">
      <dgm:prSet/>
      <dgm:spPr/>
      <dgm:t>
        <a:bodyPr/>
        <a:lstStyle/>
        <a:p>
          <a:endParaRPr lang="en-US"/>
        </a:p>
      </dgm:t>
    </dgm:pt>
    <dgm:pt modelId="{AC50BC72-D8DC-45FF-8988-16BC16441B38}">
      <dgm:prSet phldrT="[Text]" custT="1"/>
      <dgm:spPr/>
      <dgm:t>
        <a:bodyPr/>
        <a:lstStyle/>
        <a:p>
          <a:pPr>
            <a:buNone/>
          </a:pPr>
          <a:r>
            <a:rPr lang="en-US" sz="2400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Research</a:t>
          </a:r>
          <a:endParaRPr lang="en-US" sz="2400" b="1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EDFCDAA-7039-4BBA-B451-D7CA7188DA21}" type="parTrans" cxnId="{5AD599DC-9C15-4AA6-A82A-2F5F7DB7E2C7}">
      <dgm:prSet/>
      <dgm:spPr/>
      <dgm:t>
        <a:bodyPr/>
        <a:lstStyle/>
        <a:p>
          <a:endParaRPr lang="en-US" sz="2400" b="1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519ED3D-AF59-49F8-B701-4A1047B5002E}" type="sibTrans" cxnId="{5AD599DC-9C15-4AA6-A82A-2F5F7DB7E2C7}">
      <dgm:prSet/>
      <dgm:spPr/>
      <dgm:t>
        <a:bodyPr/>
        <a:lstStyle/>
        <a:p>
          <a:endParaRPr lang="en-US"/>
        </a:p>
      </dgm:t>
    </dgm:pt>
    <dgm:pt modelId="{F736D124-1029-BE4E-BD44-052D3FFFE9BA}" type="pres">
      <dgm:prSet presAssocID="{87C2AB92-F38A-D043-8EF1-8DE8EB2867D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536A5964-3AF5-DD47-8D02-B9A9D8B46D95}" type="pres">
      <dgm:prSet presAssocID="{63F7BB33-DDA3-E042-AB37-77FF22E7BC15}" presName="hierRoot1" presStyleCnt="0">
        <dgm:presLayoutVars>
          <dgm:hierBranch val="init"/>
        </dgm:presLayoutVars>
      </dgm:prSet>
      <dgm:spPr/>
    </dgm:pt>
    <dgm:pt modelId="{4038571F-ABED-1A48-AFBD-BA38B3413E2E}" type="pres">
      <dgm:prSet presAssocID="{63F7BB33-DDA3-E042-AB37-77FF22E7BC15}" presName="rootComposite1" presStyleCnt="0"/>
      <dgm:spPr/>
    </dgm:pt>
    <dgm:pt modelId="{4526622F-3FDC-374A-B9B6-FA94C4E60A16}" type="pres">
      <dgm:prSet presAssocID="{63F7BB33-DDA3-E042-AB37-77FF22E7BC15}" presName="rootText1" presStyleLbl="node0" presStyleIdx="0" presStyleCnt="1" custScaleX="74167" custScaleY="46081" custLinFactNeighborX="-3081" custLinFactNeighborY="-39577">
        <dgm:presLayoutVars>
          <dgm:chPref val="3"/>
        </dgm:presLayoutVars>
      </dgm:prSet>
      <dgm:spPr/>
    </dgm:pt>
    <dgm:pt modelId="{25B93E6D-CBFF-9A4E-9942-963456519F4E}" type="pres">
      <dgm:prSet presAssocID="{63F7BB33-DDA3-E042-AB37-77FF22E7BC15}" presName="rootConnector1" presStyleLbl="node1" presStyleIdx="0" presStyleCnt="0"/>
      <dgm:spPr/>
    </dgm:pt>
    <dgm:pt modelId="{76574CC6-9DCF-7846-ACF8-2D8613A327A4}" type="pres">
      <dgm:prSet presAssocID="{63F7BB33-DDA3-E042-AB37-77FF22E7BC15}" presName="hierChild2" presStyleCnt="0"/>
      <dgm:spPr/>
    </dgm:pt>
    <dgm:pt modelId="{32D27F38-64D2-D145-9C37-1C772EF17BAD}" type="pres">
      <dgm:prSet presAssocID="{17CBD469-1D42-1940-A266-16E32A3D14B4}" presName="Name37" presStyleLbl="parChTrans1D2" presStyleIdx="0" presStyleCnt="3"/>
      <dgm:spPr/>
    </dgm:pt>
    <dgm:pt modelId="{B3FFD7FF-CEDE-B340-A8A9-5B4A816DA555}" type="pres">
      <dgm:prSet presAssocID="{438E0BF3-AA92-434B-9FAA-78058C360696}" presName="hierRoot2" presStyleCnt="0">
        <dgm:presLayoutVars>
          <dgm:hierBranch val="init"/>
        </dgm:presLayoutVars>
      </dgm:prSet>
      <dgm:spPr/>
    </dgm:pt>
    <dgm:pt modelId="{E4B6C345-C32A-4449-AB72-1E23751DD118}" type="pres">
      <dgm:prSet presAssocID="{438E0BF3-AA92-434B-9FAA-78058C360696}" presName="rootComposite" presStyleCnt="0"/>
      <dgm:spPr/>
    </dgm:pt>
    <dgm:pt modelId="{DDF6D8D3-BD32-794F-9E9E-71634CC3F050}" type="pres">
      <dgm:prSet presAssocID="{438E0BF3-AA92-434B-9FAA-78058C360696}" presName="rootText" presStyleLbl="node2" presStyleIdx="0" presStyleCnt="3" custScaleX="71663" custScaleY="63253" custLinFactNeighborX="-326">
        <dgm:presLayoutVars>
          <dgm:chPref val="3"/>
        </dgm:presLayoutVars>
      </dgm:prSet>
      <dgm:spPr/>
    </dgm:pt>
    <dgm:pt modelId="{21C6FC21-A5C3-A146-BC26-081A5525D315}" type="pres">
      <dgm:prSet presAssocID="{438E0BF3-AA92-434B-9FAA-78058C360696}" presName="rootConnector" presStyleLbl="node2" presStyleIdx="0" presStyleCnt="3"/>
      <dgm:spPr/>
    </dgm:pt>
    <dgm:pt modelId="{6CA138F3-13FC-9141-8B3A-D7EEC3720617}" type="pres">
      <dgm:prSet presAssocID="{438E0BF3-AA92-434B-9FAA-78058C360696}" presName="hierChild4" presStyleCnt="0"/>
      <dgm:spPr/>
    </dgm:pt>
    <dgm:pt modelId="{E5C29C9F-4400-FD49-BCE9-B9E6157FB7B9}" type="pres">
      <dgm:prSet presAssocID="{438E0BF3-AA92-434B-9FAA-78058C360696}" presName="hierChild5" presStyleCnt="0"/>
      <dgm:spPr/>
    </dgm:pt>
    <dgm:pt modelId="{875F74BF-AC41-924C-8904-6225BF2F6523}" type="pres">
      <dgm:prSet presAssocID="{01696AF9-D0A3-D249-921E-E3FB57A9DAB4}" presName="Name37" presStyleLbl="parChTrans1D2" presStyleIdx="1" presStyleCnt="3"/>
      <dgm:spPr/>
    </dgm:pt>
    <dgm:pt modelId="{CC14A4F8-4B4D-2C4D-A317-32B94691F4A1}" type="pres">
      <dgm:prSet presAssocID="{C95CA2F0-D84A-8849-BE84-E8858F236180}" presName="hierRoot2" presStyleCnt="0">
        <dgm:presLayoutVars>
          <dgm:hierBranch val="init"/>
        </dgm:presLayoutVars>
      </dgm:prSet>
      <dgm:spPr/>
    </dgm:pt>
    <dgm:pt modelId="{0013B9C0-EAE8-244A-B4BC-5DDFA47779C0}" type="pres">
      <dgm:prSet presAssocID="{C95CA2F0-D84A-8849-BE84-E8858F236180}" presName="rootComposite" presStyleCnt="0"/>
      <dgm:spPr/>
    </dgm:pt>
    <dgm:pt modelId="{7E1A7E54-AD31-C74C-9BAB-1F97789182CF}" type="pres">
      <dgm:prSet presAssocID="{C95CA2F0-D84A-8849-BE84-E8858F236180}" presName="rootText" presStyleLbl="node2" presStyleIdx="1" presStyleCnt="3" custAng="10800000" custFlipVert="1" custScaleX="71292" custScaleY="61996" custLinFactNeighborX="-3396" custLinFactNeighborY="-841">
        <dgm:presLayoutVars>
          <dgm:chPref val="3"/>
        </dgm:presLayoutVars>
      </dgm:prSet>
      <dgm:spPr/>
    </dgm:pt>
    <dgm:pt modelId="{1998EAAD-5D19-654D-9E2A-11F6F10D27A0}" type="pres">
      <dgm:prSet presAssocID="{C95CA2F0-D84A-8849-BE84-E8858F236180}" presName="rootConnector" presStyleLbl="node2" presStyleIdx="1" presStyleCnt="3"/>
      <dgm:spPr/>
    </dgm:pt>
    <dgm:pt modelId="{CD8EF666-F25F-3947-90D6-29060146B412}" type="pres">
      <dgm:prSet presAssocID="{C95CA2F0-D84A-8849-BE84-E8858F236180}" presName="hierChild4" presStyleCnt="0"/>
      <dgm:spPr/>
    </dgm:pt>
    <dgm:pt modelId="{EFBAE59D-3D87-1B45-A1BB-4BD8E09AB6B0}" type="pres">
      <dgm:prSet presAssocID="{C95CA2F0-D84A-8849-BE84-E8858F236180}" presName="hierChild5" presStyleCnt="0"/>
      <dgm:spPr/>
    </dgm:pt>
    <dgm:pt modelId="{DC54C8A5-A4A7-4730-AEE6-BB3AEB59D115}" type="pres">
      <dgm:prSet presAssocID="{6EDFCDAA-7039-4BBA-B451-D7CA7188DA21}" presName="Name37" presStyleLbl="parChTrans1D2" presStyleIdx="2" presStyleCnt="3"/>
      <dgm:spPr/>
    </dgm:pt>
    <dgm:pt modelId="{9B147B12-EA5C-4EB9-AE80-90183B7A7315}" type="pres">
      <dgm:prSet presAssocID="{AC50BC72-D8DC-45FF-8988-16BC16441B38}" presName="hierRoot2" presStyleCnt="0">
        <dgm:presLayoutVars>
          <dgm:hierBranch val="init"/>
        </dgm:presLayoutVars>
      </dgm:prSet>
      <dgm:spPr/>
    </dgm:pt>
    <dgm:pt modelId="{383BF9A9-47A6-448C-A8CA-E37AA389220C}" type="pres">
      <dgm:prSet presAssocID="{AC50BC72-D8DC-45FF-8988-16BC16441B38}" presName="rootComposite" presStyleCnt="0"/>
      <dgm:spPr/>
    </dgm:pt>
    <dgm:pt modelId="{CDDA2EB9-1196-4029-87A1-13CF3503C18F}" type="pres">
      <dgm:prSet presAssocID="{AC50BC72-D8DC-45FF-8988-16BC16441B38}" presName="rootText" presStyleLbl="node2" presStyleIdx="2" presStyleCnt="3" custAng="10800000" custFlipVert="1" custScaleX="71292" custScaleY="61996" custLinFactNeighborX="-8176">
        <dgm:presLayoutVars>
          <dgm:chPref val="3"/>
        </dgm:presLayoutVars>
      </dgm:prSet>
      <dgm:spPr/>
    </dgm:pt>
    <dgm:pt modelId="{BDA73624-58BF-4543-B5CD-91A56BA2906F}" type="pres">
      <dgm:prSet presAssocID="{AC50BC72-D8DC-45FF-8988-16BC16441B38}" presName="rootConnector" presStyleLbl="node2" presStyleIdx="2" presStyleCnt="3"/>
      <dgm:spPr/>
    </dgm:pt>
    <dgm:pt modelId="{68E452CD-A9E7-431D-906B-4ECBA0FDC378}" type="pres">
      <dgm:prSet presAssocID="{AC50BC72-D8DC-45FF-8988-16BC16441B38}" presName="hierChild4" presStyleCnt="0"/>
      <dgm:spPr/>
    </dgm:pt>
    <dgm:pt modelId="{4F38FFF9-FD44-4F93-82EC-8B7DAD5C0F41}" type="pres">
      <dgm:prSet presAssocID="{AC50BC72-D8DC-45FF-8988-16BC16441B38}" presName="hierChild5" presStyleCnt="0"/>
      <dgm:spPr/>
    </dgm:pt>
    <dgm:pt modelId="{14343DB5-8D5B-A247-B940-D9EC8FE3CE64}" type="pres">
      <dgm:prSet presAssocID="{63F7BB33-DDA3-E042-AB37-77FF22E7BC15}" presName="hierChild3" presStyleCnt="0"/>
      <dgm:spPr/>
    </dgm:pt>
  </dgm:ptLst>
  <dgm:cxnLst>
    <dgm:cxn modelId="{B296B504-7533-2843-9A16-0C368C5092F6}" type="presOf" srcId="{C95CA2F0-D84A-8849-BE84-E8858F236180}" destId="{7E1A7E54-AD31-C74C-9BAB-1F97789182CF}" srcOrd="0" destOrd="0" presId="urn:microsoft.com/office/officeart/2005/8/layout/orgChart1"/>
    <dgm:cxn modelId="{96045607-DF48-1D4B-A47F-4F5116AA5087}" srcId="{87C2AB92-F38A-D043-8EF1-8DE8EB2867DF}" destId="{63F7BB33-DDA3-E042-AB37-77FF22E7BC15}" srcOrd="0" destOrd="0" parTransId="{1C3C3594-84BD-1A48-8E85-4D61C488B76E}" sibTransId="{4427E3B2-69E8-5747-B6BE-949285E75F6B}"/>
    <dgm:cxn modelId="{10FDC40F-8D1D-1B42-A67F-833A44278783}" type="presOf" srcId="{87C2AB92-F38A-D043-8EF1-8DE8EB2867DF}" destId="{F736D124-1029-BE4E-BD44-052D3FFFE9BA}" srcOrd="0" destOrd="0" presId="urn:microsoft.com/office/officeart/2005/8/layout/orgChart1"/>
    <dgm:cxn modelId="{36D10B10-399D-E64A-99A1-6097FABEBF62}" type="presOf" srcId="{63F7BB33-DDA3-E042-AB37-77FF22E7BC15}" destId="{25B93E6D-CBFF-9A4E-9942-963456519F4E}" srcOrd="1" destOrd="0" presId="urn:microsoft.com/office/officeart/2005/8/layout/orgChart1"/>
    <dgm:cxn modelId="{97405B22-E11E-C84F-8CC2-DFEEE3E23B36}" type="presOf" srcId="{C95CA2F0-D84A-8849-BE84-E8858F236180}" destId="{1998EAAD-5D19-654D-9E2A-11F6F10D27A0}" srcOrd="1" destOrd="0" presId="urn:microsoft.com/office/officeart/2005/8/layout/orgChart1"/>
    <dgm:cxn modelId="{E1B5EB3B-DA3E-2E46-A821-2533A8C610C9}" srcId="{63F7BB33-DDA3-E042-AB37-77FF22E7BC15}" destId="{438E0BF3-AA92-434B-9FAA-78058C360696}" srcOrd="0" destOrd="0" parTransId="{17CBD469-1D42-1940-A266-16E32A3D14B4}" sibTransId="{27BFE031-B234-3242-8F5B-782336DB38D3}"/>
    <dgm:cxn modelId="{1334338D-D76B-4D49-984A-814177E21280}" type="presOf" srcId="{438E0BF3-AA92-434B-9FAA-78058C360696}" destId="{21C6FC21-A5C3-A146-BC26-081A5525D315}" srcOrd="1" destOrd="0" presId="urn:microsoft.com/office/officeart/2005/8/layout/orgChart1"/>
    <dgm:cxn modelId="{3CB3608E-0356-B84C-B630-74A76CB53191}" type="presOf" srcId="{63F7BB33-DDA3-E042-AB37-77FF22E7BC15}" destId="{4526622F-3FDC-374A-B9B6-FA94C4E60A16}" srcOrd="0" destOrd="0" presId="urn:microsoft.com/office/officeart/2005/8/layout/orgChart1"/>
    <dgm:cxn modelId="{A34CD88F-5994-AB43-8B48-E526EC4A1BC1}" srcId="{63F7BB33-DDA3-E042-AB37-77FF22E7BC15}" destId="{C95CA2F0-D84A-8849-BE84-E8858F236180}" srcOrd="1" destOrd="0" parTransId="{01696AF9-D0A3-D249-921E-E3FB57A9DAB4}" sibTransId="{69A17BC4-C157-724F-B984-8B4219A88B69}"/>
    <dgm:cxn modelId="{A40F2991-6222-4BF0-9376-7D51CA0DDE63}" type="presOf" srcId="{6EDFCDAA-7039-4BBA-B451-D7CA7188DA21}" destId="{DC54C8A5-A4A7-4730-AEE6-BB3AEB59D115}" srcOrd="0" destOrd="0" presId="urn:microsoft.com/office/officeart/2005/8/layout/orgChart1"/>
    <dgm:cxn modelId="{01FA85A7-2774-A54C-A958-6A3FC89D4417}" type="presOf" srcId="{438E0BF3-AA92-434B-9FAA-78058C360696}" destId="{DDF6D8D3-BD32-794F-9E9E-71634CC3F050}" srcOrd="0" destOrd="0" presId="urn:microsoft.com/office/officeart/2005/8/layout/orgChart1"/>
    <dgm:cxn modelId="{4F6B22CD-CD32-B049-9274-932A75126398}" type="presOf" srcId="{01696AF9-D0A3-D249-921E-E3FB57A9DAB4}" destId="{875F74BF-AC41-924C-8904-6225BF2F6523}" srcOrd="0" destOrd="0" presId="urn:microsoft.com/office/officeart/2005/8/layout/orgChart1"/>
    <dgm:cxn modelId="{5AD599DC-9C15-4AA6-A82A-2F5F7DB7E2C7}" srcId="{63F7BB33-DDA3-E042-AB37-77FF22E7BC15}" destId="{AC50BC72-D8DC-45FF-8988-16BC16441B38}" srcOrd="2" destOrd="0" parTransId="{6EDFCDAA-7039-4BBA-B451-D7CA7188DA21}" sibTransId="{4519ED3D-AF59-49F8-B701-4A1047B5002E}"/>
    <dgm:cxn modelId="{077010DD-7336-2840-9649-7F50BDE913A8}" type="presOf" srcId="{17CBD469-1D42-1940-A266-16E32A3D14B4}" destId="{32D27F38-64D2-D145-9C37-1C772EF17BAD}" srcOrd="0" destOrd="0" presId="urn:microsoft.com/office/officeart/2005/8/layout/orgChart1"/>
    <dgm:cxn modelId="{472C79F8-BA17-4A36-83A3-DA4A031E6574}" type="presOf" srcId="{AC50BC72-D8DC-45FF-8988-16BC16441B38}" destId="{BDA73624-58BF-4543-B5CD-91A56BA2906F}" srcOrd="1" destOrd="0" presId="urn:microsoft.com/office/officeart/2005/8/layout/orgChart1"/>
    <dgm:cxn modelId="{207936FD-1989-4EF0-8EAE-FB0CF923667E}" type="presOf" srcId="{AC50BC72-D8DC-45FF-8988-16BC16441B38}" destId="{CDDA2EB9-1196-4029-87A1-13CF3503C18F}" srcOrd="0" destOrd="0" presId="urn:microsoft.com/office/officeart/2005/8/layout/orgChart1"/>
    <dgm:cxn modelId="{7B0B3B1A-1A8A-564D-BB1C-0C868FF1357F}" type="presParOf" srcId="{F736D124-1029-BE4E-BD44-052D3FFFE9BA}" destId="{536A5964-3AF5-DD47-8D02-B9A9D8B46D95}" srcOrd="0" destOrd="0" presId="urn:microsoft.com/office/officeart/2005/8/layout/orgChart1"/>
    <dgm:cxn modelId="{824EDA93-F983-7C4C-9D51-A07B4F63B21A}" type="presParOf" srcId="{536A5964-3AF5-DD47-8D02-B9A9D8B46D95}" destId="{4038571F-ABED-1A48-AFBD-BA38B3413E2E}" srcOrd="0" destOrd="0" presId="urn:microsoft.com/office/officeart/2005/8/layout/orgChart1"/>
    <dgm:cxn modelId="{8F19243C-C8AB-8440-ADF7-EE75728CD1ED}" type="presParOf" srcId="{4038571F-ABED-1A48-AFBD-BA38B3413E2E}" destId="{4526622F-3FDC-374A-B9B6-FA94C4E60A16}" srcOrd="0" destOrd="0" presId="urn:microsoft.com/office/officeart/2005/8/layout/orgChart1"/>
    <dgm:cxn modelId="{155E6D84-76DD-2D4F-8D71-6A4AFFA5AF71}" type="presParOf" srcId="{4038571F-ABED-1A48-AFBD-BA38B3413E2E}" destId="{25B93E6D-CBFF-9A4E-9942-963456519F4E}" srcOrd="1" destOrd="0" presId="urn:microsoft.com/office/officeart/2005/8/layout/orgChart1"/>
    <dgm:cxn modelId="{8C5F22D9-93FF-2F4D-9AB6-0B9FCBC15D01}" type="presParOf" srcId="{536A5964-3AF5-DD47-8D02-B9A9D8B46D95}" destId="{76574CC6-9DCF-7846-ACF8-2D8613A327A4}" srcOrd="1" destOrd="0" presId="urn:microsoft.com/office/officeart/2005/8/layout/orgChart1"/>
    <dgm:cxn modelId="{58C1B01D-29A7-1443-A467-C49AD9D9C269}" type="presParOf" srcId="{76574CC6-9DCF-7846-ACF8-2D8613A327A4}" destId="{32D27F38-64D2-D145-9C37-1C772EF17BAD}" srcOrd="0" destOrd="0" presId="urn:microsoft.com/office/officeart/2005/8/layout/orgChart1"/>
    <dgm:cxn modelId="{67017CDD-4749-AE4D-9F40-0AC959861B03}" type="presParOf" srcId="{76574CC6-9DCF-7846-ACF8-2D8613A327A4}" destId="{B3FFD7FF-CEDE-B340-A8A9-5B4A816DA555}" srcOrd="1" destOrd="0" presId="urn:microsoft.com/office/officeart/2005/8/layout/orgChart1"/>
    <dgm:cxn modelId="{9BF301F3-E49F-CB44-AB04-84996B88F71A}" type="presParOf" srcId="{B3FFD7FF-CEDE-B340-A8A9-5B4A816DA555}" destId="{E4B6C345-C32A-4449-AB72-1E23751DD118}" srcOrd="0" destOrd="0" presId="urn:microsoft.com/office/officeart/2005/8/layout/orgChart1"/>
    <dgm:cxn modelId="{969B85AD-26EF-0949-8ECD-5034F1DE4569}" type="presParOf" srcId="{E4B6C345-C32A-4449-AB72-1E23751DD118}" destId="{DDF6D8D3-BD32-794F-9E9E-71634CC3F050}" srcOrd="0" destOrd="0" presId="urn:microsoft.com/office/officeart/2005/8/layout/orgChart1"/>
    <dgm:cxn modelId="{F64CCD80-7F54-8449-ACBF-E5B02BAF85D0}" type="presParOf" srcId="{E4B6C345-C32A-4449-AB72-1E23751DD118}" destId="{21C6FC21-A5C3-A146-BC26-081A5525D315}" srcOrd="1" destOrd="0" presId="urn:microsoft.com/office/officeart/2005/8/layout/orgChart1"/>
    <dgm:cxn modelId="{B6F83D30-F544-904E-B1C1-AAE29127BB5A}" type="presParOf" srcId="{B3FFD7FF-CEDE-B340-A8A9-5B4A816DA555}" destId="{6CA138F3-13FC-9141-8B3A-D7EEC3720617}" srcOrd="1" destOrd="0" presId="urn:microsoft.com/office/officeart/2005/8/layout/orgChart1"/>
    <dgm:cxn modelId="{0145DEDE-F71A-E040-92E3-351AA4586B7D}" type="presParOf" srcId="{B3FFD7FF-CEDE-B340-A8A9-5B4A816DA555}" destId="{E5C29C9F-4400-FD49-BCE9-B9E6157FB7B9}" srcOrd="2" destOrd="0" presId="urn:microsoft.com/office/officeart/2005/8/layout/orgChart1"/>
    <dgm:cxn modelId="{6D9AA1EB-8BF3-7C42-88CB-06960BE86145}" type="presParOf" srcId="{76574CC6-9DCF-7846-ACF8-2D8613A327A4}" destId="{875F74BF-AC41-924C-8904-6225BF2F6523}" srcOrd="2" destOrd="0" presId="urn:microsoft.com/office/officeart/2005/8/layout/orgChart1"/>
    <dgm:cxn modelId="{9BDA2CFB-95D1-3E43-8AC5-7DCFFD67E6B1}" type="presParOf" srcId="{76574CC6-9DCF-7846-ACF8-2D8613A327A4}" destId="{CC14A4F8-4B4D-2C4D-A317-32B94691F4A1}" srcOrd="3" destOrd="0" presId="urn:microsoft.com/office/officeart/2005/8/layout/orgChart1"/>
    <dgm:cxn modelId="{02BD8875-A88A-3747-9340-33B54C17E127}" type="presParOf" srcId="{CC14A4F8-4B4D-2C4D-A317-32B94691F4A1}" destId="{0013B9C0-EAE8-244A-B4BC-5DDFA47779C0}" srcOrd="0" destOrd="0" presId="urn:microsoft.com/office/officeart/2005/8/layout/orgChart1"/>
    <dgm:cxn modelId="{3E976DCC-3166-0E41-840E-3801D4A8DB19}" type="presParOf" srcId="{0013B9C0-EAE8-244A-B4BC-5DDFA47779C0}" destId="{7E1A7E54-AD31-C74C-9BAB-1F97789182CF}" srcOrd="0" destOrd="0" presId="urn:microsoft.com/office/officeart/2005/8/layout/orgChart1"/>
    <dgm:cxn modelId="{9C8665F0-5824-8040-A941-6325D32B9B86}" type="presParOf" srcId="{0013B9C0-EAE8-244A-B4BC-5DDFA47779C0}" destId="{1998EAAD-5D19-654D-9E2A-11F6F10D27A0}" srcOrd="1" destOrd="0" presId="urn:microsoft.com/office/officeart/2005/8/layout/orgChart1"/>
    <dgm:cxn modelId="{85FD5B3F-2FCA-5746-8B8F-5A8990643F04}" type="presParOf" srcId="{CC14A4F8-4B4D-2C4D-A317-32B94691F4A1}" destId="{CD8EF666-F25F-3947-90D6-29060146B412}" srcOrd="1" destOrd="0" presId="urn:microsoft.com/office/officeart/2005/8/layout/orgChart1"/>
    <dgm:cxn modelId="{B3C8FC44-391E-B544-AE2E-44E5873FDB0A}" type="presParOf" srcId="{CC14A4F8-4B4D-2C4D-A317-32B94691F4A1}" destId="{EFBAE59D-3D87-1B45-A1BB-4BD8E09AB6B0}" srcOrd="2" destOrd="0" presId="urn:microsoft.com/office/officeart/2005/8/layout/orgChart1"/>
    <dgm:cxn modelId="{14DCB1D2-F978-4415-AB46-BBEAFB7D9AEE}" type="presParOf" srcId="{76574CC6-9DCF-7846-ACF8-2D8613A327A4}" destId="{DC54C8A5-A4A7-4730-AEE6-BB3AEB59D115}" srcOrd="4" destOrd="0" presId="urn:microsoft.com/office/officeart/2005/8/layout/orgChart1"/>
    <dgm:cxn modelId="{FBD8870E-5A90-4E56-907A-36FA7B0E2F64}" type="presParOf" srcId="{76574CC6-9DCF-7846-ACF8-2D8613A327A4}" destId="{9B147B12-EA5C-4EB9-AE80-90183B7A7315}" srcOrd="5" destOrd="0" presId="urn:microsoft.com/office/officeart/2005/8/layout/orgChart1"/>
    <dgm:cxn modelId="{3AAC195E-3BA3-47C8-857E-CB34E0D41505}" type="presParOf" srcId="{9B147B12-EA5C-4EB9-AE80-90183B7A7315}" destId="{383BF9A9-47A6-448C-A8CA-E37AA389220C}" srcOrd="0" destOrd="0" presId="urn:microsoft.com/office/officeart/2005/8/layout/orgChart1"/>
    <dgm:cxn modelId="{D886A8A9-BB08-4ADC-BE62-8F51269563C1}" type="presParOf" srcId="{383BF9A9-47A6-448C-A8CA-E37AA389220C}" destId="{CDDA2EB9-1196-4029-87A1-13CF3503C18F}" srcOrd="0" destOrd="0" presId="urn:microsoft.com/office/officeart/2005/8/layout/orgChart1"/>
    <dgm:cxn modelId="{6184860A-A1BD-4D22-99D1-E50B4C2E40B0}" type="presParOf" srcId="{383BF9A9-47A6-448C-A8CA-E37AA389220C}" destId="{BDA73624-58BF-4543-B5CD-91A56BA2906F}" srcOrd="1" destOrd="0" presId="urn:microsoft.com/office/officeart/2005/8/layout/orgChart1"/>
    <dgm:cxn modelId="{E1971E22-F427-4848-97F5-DAAAC7670A09}" type="presParOf" srcId="{9B147B12-EA5C-4EB9-AE80-90183B7A7315}" destId="{68E452CD-A9E7-431D-906B-4ECBA0FDC378}" srcOrd="1" destOrd="0" presId="urn:microsoft.com/office/officeart/2005/8/layout/orgChart1"/>
    <dgm:cxn modelId="{840F6393-7062-45CD-B056-BC13DBB673D0}" type="presParOf" srcId="{9B147B12-EA5C-4EB9-AE80-90183B7A7315}" destId="{4F38FFF9-FD44-4F93-82EC-8B7DAD5C0F41}" srcOrd="2" destOrd="0" presId="urn:microsoft.com/office/officeart/2005/8/layout/orgChart1"/>
    <dgm:cxn modelId="{170323EB-0135-8542-A90F-6626AB594615}" type="presParOf" srcId="{536A5964-3AF5-DD47-8D02-B9A9D8B46D95}" destId="{14343DB5-8D5B-A247-B940-D9EC8FE3CE64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54C8A5-A4A7-4730-AEE6-BB3AEB59D115}">
      <dsp:nvSpPr>
        <dsp:cNvPr id="0" name=""/>
        <dsp:cNvSpPr/>
      </dsp:nvSpPr>
      <dsp:spPr>
        <a:xfrm>
          <a:off x="3999974" y="1718087"/>
          <a:ext cx="2793555" cy="130397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68301"/>
              </a:lnTo>
              <a:lnTo>
                <a:pt x="2793555" y="968301"/>
              </a:lnTo>
              <a:lnTo>
                <a:pt x="2793555" y="1303978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75F74BF-AC41-924C-8904-6225BF2F6523}">
      <dsp:nvSpPr>
        <dsp:cNvPr id="0" name=""/>
        <dsp:cNvSpPr/>
      </dsp:nvSpPr>
      <dsp:spPr>
        <a:xfrm>
          <a:off x="3950114" y="1718087"/>
          <a:ext cx="91440" cy="1290535"/>
        </a:xfrm>
        <a:custGeom>
          <a:avLst/>
          <a:gdLst/>
          <a:ahLst/>
          <a:cxnLst/>
          <a:rect l="0" t="0" r="0" b="0"/>
          <a:pathLst>
            <a:path>
              <a:moveTo>
                <a:pt x="49860" y="0"/>
              </a:moveTo>
              <a:lnTo>
                <a:pt x="49860" y="954858"/>
              </a:lnTo>
              <a:lnTo>
                <a:pt x="45720" y="954858"/>
              </a:lnTo>
              <a:lnTo>
                <a:pt x="45720" y="1290535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2D27F38-64D2-D145-9C37-1C772EF17BAD}">
      <dsp:nvSpPr>
        <dsp:cNvPr id="0" name=""/>
        <dsp:cNvSpPr/>
      </dsp:nvSpPr>
      <dsp:spPr>
        <a:xfrm>
          <a:off x="1145507" y="1718087"/>
          <a:ext cx="2854466" cy="1303978"/>
        </a:xfrm>
        <a:custGeom>
          <a:avLst/>
          <a:gdLst/>
          <a:ahLst/>
          <a:cxnLst/>
          <a:rect l="0" t="0" r="0" b="0"/>
          <a:pathLst>
            <a:path>
              <a:moveTo>
                <a:pt x="2854466" y="0"/>
              </a:moveTo>
              <a:lnTo>
                <a:pt x="2854466" y="968301"/>
              </a:lnTo>
              <a:lnTo>
                <a:pt x="0" y="968301"/>
              </a:lnTo>
              <a:lnTo>
                <a:pt x="0" y="1303978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526622F-3FDC-374A-B9B6-FA94C4E60A16}">
      <dsp:nvSpPr>
        <dsp:cNvPr id="0" name=""/>
        <dsp:cNvSpPr/>
      </dsp:nvSpPr>
      <dsp:spPr>
        <a:xfrm>
          <a:off x="2814441" y="981499"/>
          <a:ext cx="2371065" cy="73658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i="0" kern="1200" dirty="0">
              <a:solidFill>
                <a:schemeClr val="tx1"/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rPr>
            <a:t>Presentation Outline</a:t>
          </a:r>
          <a:endParaRPr lang="en-US" sz="2400" b="1" kern="1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814441" y="981499"/>
        <a:ext cx="2371065" cy="736588"/>
      </dsp:txXfrm>
    </dsp:sp>
    <dsp:sp modelId="{DDF6D8D3-BD32-794F-9E9E-71634CC3F050}">
      <dsp:nvSpPr>
        <dsp:cNvPr id="0" name=""/>
        <dsp:cNvSpPr/>
      </dsp:nvSpPr>
      <dsp:spPr>
        <a:xfrm>
          <a:off x="0" y="3022066"/>
          <a:ext cx="2291014" cy="101107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i="0" kern="1200" dirty="0">
              <a:solidFill>
                <a:schemeClr val="tx1"/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rPr>
            <a:t>Introduction </a:t>
          </a:r>
        </a:p>
      </dsp:txBody>
      <dsp:txXfrm>
        <a:off x="0" y="3022066"/>
        <a:ext cx="2291014" cy="1011076"/>
      </dsp:txXfrm>
    </dsp:sp>
    <dsp:sp modelId="{7E1A7E54-AD31-C74C-9BAB-1F97789182CF}">
      <dsp:nvSpPr>
        <dsp:cNvPr id="0" name=""/>
        <dsp:cNvSpPr/>
      </dsp:nvSpPr>
      <dsp:spPr>
        <a:xfrm rot="10800000" flipV="1">
          <a:off x="2856257" y="3008623"/>
          <a:ext cx="2279153" cy="99098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Motivation</a:t>
          </a:r>
        </a:p>
      </dsp:txBody>
      <dsp:txXfrm rot="-10800000">
        <a:off x="2856257" y="3008623"/>
        <a:ext cx="2279153" cy="990983"/>
      </dsp:txXfrm>
    </dsp:sp>
    <dsp:sp modelId="{CDDA2EB9-1196-4029-87A1-13CF3503C18F}">
      <dsp:nvSpPr>
        <dsp:cNvPr id="0" name=""/>
        <dsp:cNvSpPr/>
      </dsp:nvSpPr>
      <dsp:spPr>
        <a:xfrm rot="10800000" flipV="1">
          <a:off x="5653952" y="3022066"/>
          <a:ext cx="2279153" cy="99098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Research</a:t>
          </a:r>
          <a:endParaRPr lang="en-US" sz="2400" b="1" kern="1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-10800000">
        <a:off x="5653952" y="3022066"/>
        <a:ext cx="2279153" cy="99098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A12F9B-05B2-4060-A280-F5A579B3DC78}" type="datetimeFigureOut">
              <a:rPr lang="en-US" smtClean="0"/>
              <a:t>2/13/2024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64F4AA-2B64-4ADA-80B7-7CDD1A89F0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1389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621D45-577A-47EC-AB00-5DA1592EB39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6113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621D45-577A-47EC-AB00-5DA1592EB39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3039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74AB2D-0383-4157-88BE-7AC6E9611066}" type="slidenum">
              <a:rPr lang="sv-SE" smtClean="0"/>
              <a:t>24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907600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74AB2D-0383-4157-88BE-7AC6E9611066}" type="slidenum">
              <a:rPr lang="sv-SE" smtClean="0"/>
              <a:t>27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2054894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74AB2D-0383-4157-88BE-7AC6E9611066}" type="slidenum">
              <a:rPr lang="sv-SE" smtClean="0"/>
              <a:t>30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8786536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74AB2D-0383-4157-88BE-7AC6E9611066}" type="slidenum">
              <a:rPr lang="sv-SE" smtClean="0"/>
              <a:t>31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3663674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B5230-6671-4C46-8FEC-0BE044FD2A48}" type="datetimeFigureOut">
              <a:rPr lang="en-US" smtClean="0"/>
              <a:t>2/13/2024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E0091A-F323-4F16-B32F-27B160F7CB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7065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B5230-6671-4C46-8FEC-0BE044FD2A48}" type="datetimeFigureOut">
              <a:rPr lang="en-US" smtClean="0"/>
              <a:t>2/13/2024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E0091A-F323-4F16-B32F-27B160F7CB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3052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B5230-6671-4C46-8FEC-0BE044FD2A48}" type="datetimeFigureOut">
              <a:rPr lang="en-US" smtClean="0"/>
              <a:t>2/13/2024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E0091A-F323-4F16-B32F-27B160F7CB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1421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B5230-6671-4C46-8FEC-0BE044FD2A48}" type="datetimeFigureOut">
              <a:rPr lang="en-US" smtClean="0"/>
              <a:t>2/13/2024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E0091A-F323-4F16-B32F-27B160F7CB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6032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B5230-6671-4C46-8FEC-0BE044FD2A48}" type="datetimeFigureOut">
              <a:rPr lang="en-US" smtClean="0"/>
              <a:t>2/13/2024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E0091A-F323-4F16-B32F-27B160F7CB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1709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B5230-6671-4C46-8FEC-0BE044FD2A48}" type="datetimeFigureOut">
              <a:rPr lang="en-US" smtClean="0"/>
              <a:t>2/13/2024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E0091A-F323-4F16-B32F-27B160F7CB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3709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B5230-6671-4C46-8FEC-0BE044FD2A48}" type="datetimeFigureOut">
              <a:rPr lang="en-US" smtClean="0"/>
              <a:t>2/13/2024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E0091A-F323-4F16-B32F-27B160F7CB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6231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B5230-6671-4C46-8FEC-0BE044FD2A48}" type="datetimeFigureOut">
              <a:rPr lang="en-US" smtClean="0"/>
              <a:t>2/13/2024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E0091A-F323-4F16-B32F-27B160F7CB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9369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B5230-6671-4C46-8FEC-0BE044FD2A48}" type="datetimeFigureOut">
              <a:rPr lang="en-US" smtClean="0"/>
              <a:t>2/13/2024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E0091A-F323-4F16-B32F-27B160F7CB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8696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B5230-6671-4C46-8FEC-0BE044FD2A48}" type="datetimeFigureOut">
              <a:rPr lang="en-US" smtClean="0"/>
              <a:t>2/13/2024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E0091A-F323-4F16-B32F-27B160F7CB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19558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B5230-6671-4C46-8FEC-0BE044FD2A48}" type="datetimeFigureOut">
              <a:rPr lang="en-US" smtClean="0"/>
              <a:t>2/13/2024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E0091A-F323-4F16-B32F-27B160F7CB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2239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EB5230-6671-4C46-8FEC-0BE044FD2A48}" type="datetimeFigureOut">
              <a:rPr lang="en-US" smtClean="0"/>
              <a:t>2/13/2024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E0091A-F323-4F16-B32F-27B160F7CB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5101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hyperlink" Target="mailto:mabuella@cit.edu.ly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searchgate.net/publication/277110587_Study_of_NEPLAN_Software_for_Load_Flow_and_Short_Faults_Analysis/stats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www.slideshare.net/MohamedAbuella/smart-grid-37661484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proquest.com/openview/21da3b4335a4c23278e9bd91d67a7784/1?pq-origsite=gscholar&amp;cbl=18750" TargetMode="Externa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emf"/><Relationship Id="rId3" Type="http://schemas.openxmlformats.org/officeDocument/2006/relationships/hyperlink" Target="https://www.proquest.com/openview/21da3b4335a4c23278e9bd91d67a7784/1?pq-origsite=gscholar&amp;cbl=18750" TargetMode="External"/><Relationship Id="rId7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2.png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gif"/><Relationship Id="rId5" Type="http://schemas.openxmlformats.org/officeDocument/2006/relationships/image" Target="../media/image20.png"/><Relationship Id="rId4" Type="http://schemas.openxmlformats.org/officeDocument/2006/relationships/hyperlink" Target="https://www.proquest.com/openview/42049145119c7760f93ea736b37a0930/1.pdf?pq-origsite=gscholar&amp;cbl=18750" TargetMode="Externa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emf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emf"/><Relationship Id="rId3" Type="http://schemas.openxmlformats.org/officeDocument/2006/relationships/image" Target="../media/image30.emf"/><Relationship Id="rId7" Type="http://schemas.openxmlformats.org/officeDocument/2006/relationships/image" Target="../media/image35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0.png"/><Relationship Id="rId5" Type="http://schemas.openxmlformats.org/officeDocument/2006/relationships/image" Target="../media/image330.png"/><Relationship Id="rId10" Type="http://schemas.openxmlformats.org/officeDocument/2006/relationships/image" Target="../media/image32.png"/><Relationship Id="rId4" Type="http://schemas.openxmlformats.org/officeDocument/2006/relationships/image" Target="../media/image320.png"/><Relationship Id="rId9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emf"/><Relationship Id="rId4" Type="http://schemas.openxmlformats.org/officeDocument/2006/relationships/image" Target="../media/image38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nrel.gov/" TargetMode="External"/><Relationship Id="rId7" Type="http://schemas.openxmlformats.org/officeDocument/2006/relationships/image" Target="../media/image45.emf"/><Relationship Id="rId2" Type="http://schemas.openxmlformats.org/officeDocument/2006/relationships/image" Target="../media/image41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hyperlink" Target="https://developer.nrel.gov/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54.jpg"/><Relationship Id="rId4" Type="http://schemas.openxmlformats.org/officeDocument/2006/relationships/image" Target="../media/image53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8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75.png"/><Relationship Id="rId3" Type="http://schemas.openxmlformats.org/officeDocument/2006/relationships/image" Target="../media/image65.jpeg"/><Relationship Id="rId7" Type="http://schemas.openxmlformats.org/officeDocument/2006/relationships/image" Target="../media/image69.svg"/><Relationship Id="rId12" Type="http://schemas.openxmlformats.org/officeDocument/2006/relationships/image" Target="../media/image74.png"/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png"/><Relationship Id="rId11" Type="http://schemas.openxmlformats.org/officeDocument/2006/relationships/image" Target="../media/image73.svg"/><Relationship Id="rId5" Type="http://schemas.openxmlformats.org/officeDocument/2006/relationships/image" Target="../media/image67.png"/><Relationship Id="rId10" Type="http://schemas.openxmlformats.org/officeDocument/2006/relationships/image" Target="../media/image72.png"/><Relationship Id="rId4" Type="http://schemas.openxmlformats.org/officeDocument/2006/relationships/image" Target="../media/image66.png"/><Relationship Id="rId9" Type="http://schemas.openxmlformats.org/officeDocument/2006/relationships/image" Target="../media/image71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mohamedabuella.github.io/" TargetMode="Externa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jpg"/><Relationship Id="rId3" Type="http://schemas.openxmlformats.org/officeDocument/2006/relationships/image" Target="../media/image76.jpg"/><Relationship Id="rId7" Type="http://schemas.openxmlformats.org/officeDocument/2006/relationships/image" Target="../media/image80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9.jpg"/><Relationship Id="rId5" Type="http://schemas.openxmlformats.org/officeDocument/2006/relationships/image" Target="../media/image78.jpg"/><Relationship Id="rId4" Type="http://schemas.openxmlformats.org/officeDocument/2006/relationships/image" Target="../media/image77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5.jpg"/><Relationship Id="rId5" Type="http://schemas.openxmlformats.org/officeDocument/2006/relationships/image" Target="../media/image84.jpg"/><Relationship Id="rId4" Type="http://schemas.openxmlformats.org/officeDocument/2006/relationships/image" Target="../media/image83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hdella?tab=projects" TargetMode="External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hyperlink" Target="https://mohamedabuella.github.io/blog/2021/12/15/five=bus-test-power-system-from-Glover-&amp;-Sarma-Textbook" TargetMode="External"/><Relationship Id="rId13" Type="http://schemas.openxmlformats.org/officeDocument/2006/relationships/hyperlink" Target="https://mohamedabuella.github.io/blog/2019/08/09/wind_solar_energy_modeling" TargetMode="External"/><Relationship Id="rId18" Type="http://schemas.openxmlformats.org/officeDocument/2006/relationships/hyperlink" Target="https://mohamedabuella.github.io/blog/2019/06/17/website-launched" TargetMode="External"/><Relationship Id="rId3" Type="http://schemas.openxmlformats.org/officeDocument/2006/relationships/hyperlink" Target="https://mohamedabuella.github.io/blog/tags/#blog" TargetMode="External"/><Relationship Id="rId7" Type="http://schemas.openxmlformats.org/officeDocument/2006/relationships/hyperlink" Target="https://mohamedabuella.github.io/blog/2023/12/06/Data_Analytics_for_Improving_Energy_Efficiency_in_Short_Sea_Shipping" TargetMode="External"/><Relationship Id="rId12" Type="http://schemas.openxmlformats.org/officeDocument/2006/relationships/hyperlink" Target="https://mohamedabuella.github.io/blog/2019/08/19/Education_Curricula_&amp;Advances_Renewables" TargetMode="External"/><Relationship Id="rId17" Type="http://schemas.openxmlformats.org/officeDocument/2006/relationships/hyperlink" Target="https://mohamedabuella.github.io/blog/tags/#website" TargetMode="External"/><Relationship Id="rId2" Type="http://schemas.openxmlformats.org/officeDocument/2006/relationships/hyperlink" Target="https://mohamedabuella.github.io/blog/" TargetMode="External"/><Relationship Id="rId16" Type="http://schemas.openxmlformats.org/officeDocument/2006/relationships/hyperlink" Target="https://mohamedabuella.github.io/blog/2019/06/23/Reflections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mohamedabuella.github.io/blog/2023/12/06/Data_Analytics_for_Path_Planning_in_Short_Sea_Shipping" TargetMode="External"/><Relationship Id="rId11" Type="http://schemas.openxmlformats.org/officeDocument/2006/relationships/hyperlink" Target="https://mohamedabuella.github.io/blog/2019/12/11/Reflections_on_taming-sun_book" TargetMode="External"/><Relationship Id="rId5" Type="http://schemas.openxmlformats.org/officeDocument/2006/relationships/hyperlink" Target="https://mohamedabuella.github.io/blog/2023/12/06/iHelm_Project_for_Improving_Energy_Efficiency_in_Short_Sea_Shipping" TargetMode="External"/><Relationship Id="rId15" Type="http://schemas.openxmlformats.org/officeDocument/2006/relationships/hyperlink" Target="https://mohamedabuella.github.io/blog/2019/07/29/Sharing" TargetMode="External"/><Relationship Id="rId10" Type="http://schemas.openxmlformats.org/officeDocument/2006/relationships/hyperlink" Target="https://mohamedabuella.github.io/blog/2021/07/19/planning_and_analysis_solar_energy_in_Libya" TargetMode="External"/><Relationship Id="rId4" Type="http://schemas.openxmlformats.org/officeDocument/2006/relationships/hyperlink" Target="https://mohamedabuella.github.io/blog/2023/12/23/Using_ChatGPT_as_Utility_for_Analysis_Mendeley_Documents" TargetMode="External"/><Relationship Id="rId9" Type="http://schemas.openxmlformats.org/officeDocument/2006/relationships/hyperlink" Target="https://mohamedabuella.github.io/blog/2021/09/01/planning_and_analysis_wind_energy_in_Libya" TargetMode="External"/><Relationship Id="rId14" Type="http://schemas.openxmlformats.org/officeDocument/2006/relationships/hyperlink" Target="https://mohamedabuella.github.io/blog/2019/07/30/NL_ForMicro" TargetMode="Externa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hyperlink" Target="mailto:mabuella@cit.edu.ly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9.jpg"/><Relationship Id="rId4" Type="http://schemas.openxmlformats.org/officeDocument/2006/relationships/image" Target="../media/image88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mohamedabuella.github.io/cv" TargetMode="Externa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ohamedAbuella/Mohamed-Abuella-PhD-Thesis_PDF_PPT_versions/blob/master/Mohamed%20Abuella%20Key%20Skills%20Cloud.pdf" TargetMode="External"/><Relationship Id="rId2" Type="http://schemas.openxmlformats.org/officeDocument/2006/relationships/hyperlink" Target="https://github.com/MohamedAbuella/Mohamed-Abuella-Resume/blob/master/Mohamed%20Abuella_Resume.pdf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www.researchgate.net/publication/344772515_Technical_report_of_maintenance_and_operation_internship_at_shoes_factory_in_Misurata_Libya" TargetMode="Externa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www.researchgate.net/publication/277109663_Triggering_Circuit_for_SCR_Thyristors_of_an_AC-DC_Converter" TargetMode="Externa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B0ACF98-C339-4D78-A0A9-1494FD008025}"/>
              </a:ext>
            </a:extLst>
          </p:cNvPr>
          <p:cNvSpPr/>
          <p:nvPr/>
        </p:nvSpPr>
        <p:spPr>
          <a:xfrm>
            <a:off x="3474567" y="3206741"/>
            <a:ext cx="245612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  <a:latin typeface="Times New Roman"/>
                <a:cs typeface="Times New Roman"/>
                <a:hlinkClick r:id="rId2"/>
              </a:rPr>
              <a:t>mabuella@cit.edu.ly</a:t>
            </a:r>
            <a:endParaRPr lang="en-US" dirty="0">
              <a:solidFill>
                <a:srgbClr val="0070C0"/>
              </a:solidFill>
              <a:latin typeface="Times New Roman"/>
              <a:cs typeface="Times New Roman"/>
            </a:endParaRPr>
          </a:p>
          <a:p>
            <a:pPr algn="ctr"/>
            <a:r>
              <a:rPr lang="en-US" dirty="0">
                <a:solidFill>
                  <a:srgbClr val="0070C0"/>
                </a:solidFill>
                <a:latin typeface="Times New Roman"/>
                <a:cs typeface="Times New Roman"/>
              </a:rPr>
              <a:t>mhdabuella@gmail.com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0AEB22-39C5-4BF3-B45A-A541073500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40" y="4300104"/>
            <a:ext cx="9007720" cy="12240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2628456-8EE1-4A74-A837-F1808E9E0444}"/>
              </a:ext>
            </a:extLst>
          </p:cNvPr>
          <p:cNvSpPr txBox="1"/>
          <p:nvPr/>
        </p:nvSpPr>
        <p:spPr>
          <a:xfrm>
            <a:off x="2416628" y="1070148"/>
            <a:ext cx="45720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Presentation </a:t>
            </a:r>
          </a:p>
          <a:p>
            <a:pPr algn="ctr"/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Mohamed Abuella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954725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9E23977-42AA-4767-9B5B-3E7446FBC8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94" y="3416533"/>
            <a:ext cx="8755597" cy="322605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44BF1C53-C651-4651-8B2A-E1B9FFBC0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DE7368CD-0EFD-4356-BCD4-9FE5F856A1D8}" type="slidenum">
              <a:rPr lang="en-US" smtClean="0"/>
              <a:t>10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2CC395-77C5-4952-9082-ACE74CB847EF}"/>
              </a:ext>
            </a:extLst>
          </p:cNvPr>
          <p:cNvSpPr txBox="1"/>
          <p:nvPr/>
        </p:nvSpPr>
        <p:spPr>
          <a:xfrm>
            <a:off x="0" y="922929"/>
            <a:ext cx="72053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Study of NEPLAN Software for Power Flow and Short Faults Analysis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51014CF-B8B5-487B-B103-5DB39598552B}"/>
              </a:ext>
            </a:extLst>
          </p:cNvPr>
          <p:cNvSpPr txBox="1"/>
          <p:nvPr/>
        </p:nvSpPr>
        <p:spPr>
          <a:xfrm>
            <a:off x="0" y="1292261"/>
            <a:ext cx="89960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https://www.researchgate.net/publication/277110587_Study_of_NEPLAN_Software_for_Load_Flow_and_Short_Faults_Analysis/stats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F8E1B3-1484-4C9A-A09A-A204CC91BE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6921" y="1658436"/>
            <a:ext cx="767870" cy="806848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1174" y="2515185"/>
            <a:ext cx="8977317" cy="923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Acquired Expertise: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Teaching, Tutorials, Lab Modeling &amp; Simulations, Curriculum Revision &amp;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Prepartion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Dedication, Listening, "Try to Modeling the Student’s Way of Thinking.”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Software Tools including: MS Office, MATLAB, NEPLAN, PLC’s Ladder Logic</a:t>
            </a:r>
          </a:p>
        </p:txBody>
      </p:sp>
      <p:sp>
        <p:nvSpPr>
          <p:cNvPr id="6" name="Rectangle 5"/>
          <p:cNvSpPr/>
          <p:nvPr/>
        </p:nvSpPr>
        <p:spPr>
          <a:xfrm>
            <a:off x="61174" y="1917911"/>
            <a:ext cx="753061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B.Tech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Project, 2008 at College of Industrial Technology,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Misurata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Libya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Advisor: Mohamed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Shetwan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45165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44BF1C53-C651-4651-8B2A-E1B9FFBC0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DE7368CD-0EFD-4356-BCD4-9FE5F856A1D8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2CC395-77C5-4952-9082-ACE74CB847EF}"/>
              </a:ext>
            </a:extLst>
          </p:cNvPr>
          <p:cNvSpPr txBox="1"/>
          <p:nvPr/>
        </p:nvSpPr>
        <p:spPr>
          <a:xfrm>
            <a:off x="39564" y="1208669"/>
            <a:ext cx="89960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SMART GRID, Seminar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51014CF-B8B5-487B-B103-5DB39598552B}"/>
              </a:ext>
            </a:extLst>
          </p:cNvPr>
          <p:cNvSpPr txBox="1"/>
          <p:nvPr/>
        </p:nvSpPr>
        <p:spPr>
          <a:xfrm>
            <a:off x="16546" y="1586814"/>
            <a:ext cx="89960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https://www.slideshare.net/MohamedAbuella/smart-grid-37661484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Smart Grid Presentation in Seminar Course, 2012 at Southern Illinois University at Carbondale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D05C5B9-158F-40D6-8463-EF96268700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1032" y="539849"/>
            <a:ext cx="1128635" cy="1134335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100739" y="4253631"/>
            <a:ext cx="8934907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Acquired Expertise: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Power Systems Analysis, Operation and Planning, Systems Optimization, Smart Grid, Research Conducting, Software Tools: MATPOWER,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PowerWorld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PSAT,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LaTeX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51014CF-B8B5-487B-B103-5DB39598552B}"/>
              </a:ext>
            </a:extLst>
          </p:cNvPr>
          <p:cNvSpPr txBox="1"/>
          <p:nvPr/>
        </p:nvSpPr>
        <p:spPr>
          <a:xfrm>
            <a:off x="-23018" y="2977918"/>
            <a:ext cx="899608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https://www.proquest.com/openview/21da3b4335a4c23278e9bd91d67a7784/1?pq-origsite=gscholar&amp;cbl=18750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Master of Science Thesis, 2012 at Southern Illinois University at Carbondale, USA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Advisor: Constantine Hatziadoniu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92CC395-77C5-4952-9082-ACE74CB847EF}"/>
              </a:ext>
            </a:extLst>
          </p:cNvPr>
          <p:cNvSpPr txBox="1"/>
          <p:nvPr/>
        </p:nvSpPr>
        <p:spPr>
          <a:xfrm>
            <a:off x="0" y="2389639"/>
            <a:ext cx="89960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Study of particle swarm for optimal power flow in IEEE benchmark systems including wind power generators</a:t>
            </a:r>
          </a:p>
        </p:txBody>
      </p:sp>
    </p:spTree>
    <p:extLst>
      <p:ext uri="{BB962C8B-B14F-4D97-AF65-F5344CB8AC3E}">
        <p14:creationId xmlns:p14="http://schemas.microsoft.com/office/powerpoint/2010/main" val="32956675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">
            <a:extLst>
              <a:ext uri="{FF2B5EF4-FFF2-40B4-BE49-F238E27FC236}">
                <a16:creationId xmlns:a16="http://schemas.microsoft.com/office/drawing/2014/main" id="{ECB4670D-8054-4384-BA98-86E70EAB23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122374" y="3664012"/>
            <a:ext cx="1719806" cy="21033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51014CF-B8B5-487B-B103-5DB39598552B}"/>
              </a:ext>
            </a:extLst>
          </p:cNvPr>
          <p:cNvSpPr txBox="1"/>
          <p:nvPr/>
        </p:nvSpPr>
        <p:spPr>
          <a:xfrm>
            <a:off x="0" y="1482274"/>
            <a:ext cx="899608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https://www.proquest.com/openview/21da3b4335a4c23278e9bd91d67a7784/1?pq-origsite=gscholar&amp;cbl=18750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Master of Science Thesis, 2012 at Southern Illinois University at Carbondale, USA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Advisor: Constantine Hatziadoniu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5AF835F-F707-4ABE-B1A0-04A2A637D6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7873" y="5541841"/>
            <a:ext cx="715204" cy="63697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44BF1C53-C651-4651-8B2A-E1B9FFBC0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DE7368CD-0EFD-4356-BCD4-9FE5F856A1D8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2CC395-77C5-4952-9082-ACE74CB847EF}"/>
              </a:ext>
            </a:extLst>
          </p:cNvPr>
          <p:cNvSpPr txBox="1"/>
          <p:nvPr/>
        </p:nvSpPr>
        <p:spPr>
          <a:xfrm>
            <a:off x="0" y="922929"/>
            <a:ext cx="89960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Study of particle swarm for optimal power flow in IEEE benchmark systems including wind power generators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25BD866-28C0-459F-B091-7051C0D3E9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18510" y="2475814"/>
            <a:ext cx="3044480" cy="1235878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BA75EE44-2216-4572-8A91-A3542AAD17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881" y="5450922"/>
            <a:ext cx="4132798" cy="900291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8100239C-9243-454B-B397-8399880A04FC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8389" y="1426931"/>
            <a:ext cx="973276" cy="97327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37593B7-7EB0-4767-8B95-A1F61358E68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30773" r="65188"/>
          <a:stretch/>
        </p:blipFill>
        <p:spPr>
          <a:xfrm>
            <a:off x="102342" y="3234418"/>
            <a:ext cx="1719806" cy="212965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54AEF69C-2553-42FC-A620-651FF53E5ED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25583" y="2656861"/>
            <a:ext cx="4523624" cy="554784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3D0B4303-39A4-465B-904E-2872A4657DAD}"/>
              </a:ext>
            </a:extLst>
          </p:cNvPr>
          <p:cNvSpPr/>
          <p:nvPr/>
        </p:nvSpPr>
        <p:spPr>
          <a:xfrm>
            <a:off x="4346651" y="5821113"/>
            <a:ext cx="3089891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rgbClr val="FFC000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Particle Swarm Optimization (PSO) algorithm is used for solving this optimization problem.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4379E318-B11A-4085-8168-12240A6E25EB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843" r="12676" b="27667"/>
          <a:stretch/>
        </p:blipFill>
        <p:spPr>
          <a:xfrm>
            <a:off x="1278731" y="3287193"/>
            <a:ext cx="3939779" cy="2024104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F0361EC2-F93B-4840-8783-DCA4D456B09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71568" y="3748059"/>
            <a:ext cx="2112611" cy="1720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4487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44BF1C53-C651-4651-8B2A-E1B9FFBC0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DE7368CD-0EFD-4356-BCD4-9FE5F856A1D8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13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2CC395-77C5-4952-9082-ACE74CB847EF}"/>
              </a:ext>
            </a:extLst>
          </p:cNvPr>
          <p:cNvSpPr txBox="1"/>
          <p:nvPr/>
        </p:nvSpPr>
        <p:spPr>
          <a:xfrm>
            <a:off x="0" y="922929"/>
            <a:ext cx="89960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Study of particle swarm for optimal power flow in IEEE benchmark systems including wind power generators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7094818-DE3E-4AFB-980F-E8D867AED4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76" y="1522875"/>
            <a:ext cx="9047248" cy="5273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5369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2B3F752B-3F36-432D-9204-BD88D46B6B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727" t="4517" r="11007" b="5324"/>
          <a:stretch/>
        </p:blipFill>
        <p:spPr>
          <a:xfrm>
            <a:off x="7012535" y="4367511"/>
            <a:ext cx="2099019" cy="98365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66D9B6D-0AF8-4600-98A7-95FC3DC7D76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526" r="16070" b="21142"/>
          <a:stretch/>
        </p:blipFill>
        <p:spPr>
          <a:xfrm>
            <a:off x="7735192" y="1611036"/>
            <a:ext cx="1378716" cy="56277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51014CF-B8B5-487B-B103-5DB39598552B}"/>
              </a:ext>
            </a:extLst>
          </p:cNvPr>
          <p:cNvSpPr txBox="1"/>
          <p:nvPr/>
        </p:nvSpPr>
        <p:spPr>
          <a:xfrm>
            <a:off x="30092" y="1159416"/>
            <a:ext cx="911390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https://www.proquest.com/openview/42049145119c7760f93ea736b37a0930/1.pdf?pq-origsite=gscholar&amp;cbl=18750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PhD Thesis, 2018 at University of North Carolina at Charlotte, USA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Advisor: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Badrul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Chowdhury</a:t>
            </a:r>
          </a:p>
        </p:txBody>
      </p:sp>
      <p:sp>
        <p:nvSpPr>
          <p:cNvPr id="8" name="Rectangle 7"/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44BF1C53-C651-4651-8B2A-E1B9FFBC0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DE7368CD-0EFD-4356-BCD4-9FE5F856A1D8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14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2CC395-77C5-4952-9082-ACE74CB847EF}"/>
              </a:ext>
            </a:extLst>
          </p:cNvPr>
          <p:cNvSpPr txBox="1"/>
          <p:nvPr/>
        </p:nvSpPr>
        <p:spPr>
          <a:xfrm>
            <a:off x="0" y="922929"/>
            <a:ext cx="89960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Post-Processing Approach for Solar Power Combined Forecasts of Ramp Events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3D63BE-51A4-4E8E-8BFC-F43E54FCB1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92" y="3578420"/>
            <a:ext cx="3033834" cy="2637366"/>
          </a:xfrm>
          <a:prstGeom prst="rect">
            <a:avLst/>
          </a:prstGeom>
        </p:spPr>
      </p:pic>
      <p:pic>
        <p:nvPicPr>
          <p:cNvPr id="19" name="Picture 2" descr="http://daotaocadcam.info/wp-content/uploads/2013/12/analysis_polyfit.gif">
            <a:extLst>
              <a:ext uri="{FF2B5EF4-FFF2-40B4-BE49-F238E27FC236}">
                <a16:creationId xmlns:a16="http://schemas.microsoft.com/office/drawing/2014/main" id="{216059D7-6DFC-419B-8E05-5810A67CED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239777" y="5654531"/>
            <a:ext cx="1165099" cy="884382"/>
          </a:xfrm>
          <a:prstGeom prst="rect">
            <a:avLst/>
          </a:prstGeom>
          <a:noFill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F67630E-1509-42D3-AFA0-1E8F7F042CB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46911" y="3636204"/>
            <a:ext cx="4012411" cy="2146557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59783" y="2393519"/>
            <a:ext cx="8936299" cy="8617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Acquired Expertise: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Energy Analytics, Energy Markets, Renewable Energy Integration, Asset &amp; Supply Chain, Time Series Analysis &amp; Modeling, Risk &amp; Uncertainty Quantification, Machine Learning, Big-Data Processing, Research Publishing &amp; Peer Reviewing, Software Tools including SAS, R, and Python</a:t>
            </a:r>
          </a:p>
        </p:txBody>
      </p:sp>
    </p:spTree>
    <p:extLst>
      <p:ext uri="{BB962C8B-B14F-4D97-AF65-F5344CB8AC3E}">
        <p14:creationId xmlns:p14="http://schemas.microsoft.com/office/powerpoint/2010/main" val="22484792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C025A26-71AA-48F8-90EF-2DE4AE693B0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/>
          <a:srcRect l="16424" t="15673" r="14475" b="15894"/>
          <a:stretch/>
        </p:blipFill>
        <p:spPr>
          <a:xfrm>
            <a:off x="7094496" y="3957347"/>
            <a:ext cx="1679643" cy="194125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C26B2EE-4F58-41CE-975E-7FCDC66D20C8}"/>
              </a:ext>
            </a:extLst>
          </p:cNvPr>
          <p:cNvSpPr/>
          <p:nvPr/>
        </p:nvSpPr>
        <p:spPr>
          <a:xfrm>
            <a:off x="353538" y="6316924"/>
            <a:ext cx="81332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Illustration of the motivation of PV solar power forecasts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D0208D3E-1985-45C4-A1F0-79967F0262B8}"/>
              </a:ext>
            </a:extLst>
          </p:cNvPr>
          <p:cNvSpPr txBox="1"/>
          <p:nvPr/>
        </p:nvSpPr>
        <p:spPr>
          <a:xfrm>
            <a:off x="353538" y="1223935"/>
            <a:ext cx="2457450" cy="83099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1600" b="1" dirty="0">
                <a:latin typeface="Times New Roman" charset="0"/>
                <a:ea typeface="Times New Roman" charset="0"/>
                <a:cs typeface="Times New Roman" charset="0"/>
              </a:rPr>
              <a:t>PV Solar Power Generations</a:t>
            </a:r>
          </a:p>
          <a:p>
            <a:pPr algn="ctr"/>
            <a:r>
              <a:rPr lang="en-US" sz="1600" b="1" dirty="0">
                <a:latin typeface="Times New Roman" charset="0"/>
                <a:ea typeface="Times New Roman" charset="0"/>
                <a:cs typeface="Times New Roman" charset="0"/>
              </a:rPr>
              <a:t>are Too Variable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596F19-DF1D-42AA-934C-2457E58E3B22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95140" y="2124473"/>
            <a:ext cx="2486526" cy="1524000"/>
          </a:xfrm>
          <a:prstGeom prst="rect">
            <a:avLst/>
          </a:prstGeom>
        </p:spPr>
      </p:pic>
      <p:sp>
        <p:nvSpPr>
          <p:cNvPr id="8" name="Rectangle 3">
            <a:extLst>
              <a:ext uri="{FF2B5EF4-FFF2-40B4-BE49-F238E27FC236}">
                <a16:creationId xmlns:a16="http://schemas.microsoft.com/office/drawing/2014/main" id="{C86D6B82-1AB9-4F19-A25B-1533B5D9F00C}"/>
              </a:ext>
            </a:extLst>
          </p:cNvPr>
          <p:cNvSpPr txBox="1"/>
          <p:nvPr/>
        </p:nvSpPr>
        <p:spPr>
          <a:xfrm>
            <a:off x="6534716" y="1197943"/>
            <a:ext cx="2457450" cy="86177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1600" b="1" i="0" dirty="0">
                <a:latin typeface="Times New Roman" charset="0"/>
                <a:ea typeface="Times New Roman" charset="0"/>
                <a:cs typeface="Times New Roman" charset="0"/>
              </a:rPr>
              <a:t>Reducing </a:t>
            </a:r>
          </a:p>
          <a:p>
            <a:pPr algn="ctr"/>
            <a:r>
              <a:rPr lang="en-US" sz="1600" b="1" i="0" dirty="0">
                <a:latin typeface="Times New Roman" charset="0"/>
                <a:ea typeface="Times New Roman" charset="0"/>
                <a:cs typeface="Times New Roman" charset="0"/>
              </a:rPr>
              <a:t>Cost</a:t>
            </a:r>
          </a:p>
          <a:p>
            <a:pPr algn="ctr"/>
            <a:r>
              <a:rPr lang="en-US" sz="1600" b="1" dirty="0">
                <a:latin typeface="Times New Roman" charset="0"/>
                <a:ea typeface="Times New Roman" charset="0"/>
                <a:cs typeface="Times New Roman" charset="0"/>
              </a:rPr>
              <a:t>and Pollution </a:t>
            </a:r>
            <a:endParaRPr lang="en-US" sz="1600" b="1" i="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A9721A2-204A-4558-95FE-ECD14C1F482F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658063" y="2211237"/>
            <a:ext cx="2310293" cy="157221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A995EB8-0531-451E-B26C-6C8206E5605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948" r="9483"/>
          <a:stretch/>
        </p:blipFill>
        <p:spPr>
          <a:xfrm>
            <a:off x="103450" y="4332403"/>
            <a:ext cx="3050955" cy="1691254"/>
          </a:xfrm>
          <a:prstGeom prst="rect">
            <a:avLst/>
          </a:prstGeom>
        </p:spPr>
      </p:pic>
      <p:sp>
        <p:nvSpPr>
          <p:cNvPr id="12" name="Rectangle 3">
            <a:extLst>
              <a:ext uri="{FF2B5EF4-FFF2-40B4-BE49-F238E27FC236}">
                <a16:creationId xmlns:a16="http://schemas.microsoft.com/office/drawing/2014/main" id="{38C0A075-D689-47B8-92EC-82F7D8B02A10}"/>
              </a:ext>
            </a:extLst>
          </p:cNvPr>
          <p:cNvSpPr txBox="1"/>
          <p:nvPr/>
        </p:nvSpPr>
        <p:spPr>
          <a:xfrm>
            <a:off x="3227083" y="742018"/>
            <a:ext cx="2918434" cy="338554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1600" b="1" i="0" dirty="0" err="1">
                <a:latin typeface="Times New Roman" charset="0"/>
                <a:ea typeface="Times New Roman" charset="0"/>
                <a:cs typeface="Times New Roman" charset="0"/>
              </a:rPr>
              <a:t>P</a:t>
            </a:r>
            <a:r>
              <a:rPr lang="en-US" sz="1600" b="1" baseline="-25000" dirty="0" err="1">
                <a:latin typeface="Times New Roman" charset="0"/>
                <a:ea typeface="Times New Roman" charset="0"/>
                <a:cs typeface="Times New Roman" charset="0"/>
              </a:rPr>
              <a:t>Supply</a:t>
            </a:r>
            <a:r>
              <a:rPr lang="en-US" sz="1600" b="1" i="0" baseline="-25000" dirty="0">
                <a:latin typeface="Times New Roman" charset="0"/>
                <a:ea typeface="Times New Roman" charset="0"/>
                <a:cs typeface="Times New Roman" charset="0"/>
              </a:rPr>
              <a:t>  </a:t>
            </a:r>
            <a:r>
              <a:rPr lang="en-US" sz="1600" b="1" i="0" dirty="0">
                <a:latin typeface="Times New Roman" charset="0"/>
                <a:ea typeface="Times New Roman" charset="0"/>
                <a:cs typeface="Times New Roman" charset="0"/>
              </a:rPr>
              <a:t>=  </a:t>
            </a:r>
            <a:r>
              <a:rPr lang="en-US" sz="1600" b="1" i="0" dirty="0" err="1">
                <a:latin typeface="Times New Roman" charset="0"/>
                <a:ea typeface="Times New Roman" charset="0"/>
                <a:cs typeface="Times New Roman" charset="0"/>
              </a:rPr>
              <a:t>P</a:t>
            </a:r>
            <a:r>
              <a:rPr lang="en-US" sz="1600" b="1" i="0" baseline="-25000" dirty="0" err="1">
                <a:latin typeface="Times New Roman" charset="0"/>
                <a:ea typeface="Times New Roman" charset="0"/>
                <a:cs typeface="Times New Roman" charset="0"/>
              </a:rPr>
              <a:t>Demand</a:t>
            </a:r>
            <a:r>
              <a:rPr lang="en-US" sz="1600" b="1" i="0" dirty="0">
                <a:latin typeface="Times New Roman" charset="0"/>
                <a:ea typeface="Times New Roman" charset="0"/>
                <a:cs typeface="Times New Roman" charset="0"/>
              </a:rPr>
              <a:t> +</a:t>
            </a:r>
            <a:r>
              <a:rPr lang="en-US" sz="1600" b="1" i="0" dirty="0" err="1">
                <a:latin typeface="Times New Roman" charset="0"/>
                <a:ea typeface="Times New Roman" charset="0"/>
                <a:cs typeface="Times New Roman" charset="0"/>
              </a:rPr>
              <a:t>P</a:t>
            </a:r>
            <a:r>
              <a:rPr lang="en-US" sz="1600" b="1" i="0" baseline="-25000" dirty="0" err="1">
                <a:latin typeface="Times New Roman" charset="0"/>
                <a:ea typeface="Times New Roman" charset="0"/>
                <a:cs typeface="Times New Roman" charset="0"/>
              </a:rPr>
              <a:t>Loss</a:t>
            </a:r>
            <a:endParaRPr lang="en-US" sz="1600" b="1" i="0" baseline="-250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A7BFC0F-2994-43AC-A0A0-109318E2BDFA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515055" y="4034902"/>
            <a:ext cx="2514600" cy="1981200"/>
          </a:xfrm>
          <a:prstGeom prst="rect">
            <a:avLst/>
          </a:prstGeom>
        </p:spPr>
      </p:pic>
      <p:sp>
        <p:nvSpPr>
          <p:cNvPr id="14" name="Rectangle 3">
            <a:extLst>
              <a:ext uri="{FF2B5EF4-FFF2-40B4-BE49-F238E27FC236}">
                <a16:creationId xmlns:a16="http://schemas.microsoft.com/office/drawing/2014/main" id="{1690ACAD-961E-4C89-BA76-689D513F6C49}"/>
              </a:ext>
            </a:extLst>
          </p:cNvPr>
          <p:cNvSpPr txBox="1"/>
          <p:nvPr/>
        </p:nvSpPr>
        <p:spPr>
          <a:xfrm>
            <a:off x="3227413" y="1214268"/>
            <a:ext cx="2918434" cy="83099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1600" b="1" i="0" dirty="0">
                <a:latin typeface="Times New Roman" charset="0"/>
                <a:ea typeface="Times New Roman" charset="0"/>
                <a:cs typeface="Times New Roman" charset="0"/>
              </a:rPr>
              <a:t>Coordination with Operating Reserves and Energy Storage</a:t>
            </a:r>
            <a:endParaRPr lang="en-US" sz="1600" b="1" baseline="-250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algn="ctr"/>
            <a:r>
              <a:rPr lang="en-US" sz="1600" b="1" dirty="0">
                <a:latin typeface="Times New Roman" charset="0"/>
                <a:ea typeface="Times New Roman" charset="0"/>
                <a:cs typeface="Times New Roman" charset="0"/>
              </a:rPr>
              <a:t>Systems</a:t>
            </a:r>
            <a:endParaRPr lang="en-US" sz="1600" b="1" i="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CCD9A1E-D689-4FBA-8B7B-B54D0FD794E3}"/>
              </a:ext>
            </a:extLst>
          </p:cNvPr>
          <p:cNvGrpSpPr/>
          <p:nvPr/>
        </p:nvGrpSpPr>
        <p:grpSpPr>
          <a:xfrm>
            <a:off x="3428852" y="2242127"/>
            <a:ext cx="2649085" cy="1583616"/>
            <a:chOff x="3428852" y="2242127"/>
            <a:chExt cx="2649085" cy="1583616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66A107E-5FDC-415F-B512-C8D825BD98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/>
            <a:srcRect r="51338" b="13732"/>
            <a:stretch/>
          </p:blipFill>
          <p:spPr>
            <a:xfrm>
              <a:off x="4854286" y="2242127"/>
              <a:ext cx="1223651" cy="1583616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42CB89A2-EA63-43C0-975C-5A2CACE4C4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871"/>
            <a:stretch/>
          </p:blipFill>
          <p:spPr>
            <a:xfrm>
              <a:off x="3428852" y="2289565"/>
              <a:ext cx="1409763" cy="1534784"/>
            </a:xfrm>
            <a:prstGeom prst="rect">
              <a:avLst/>
            </a:prstGeom>
          </p:spPr>
        </p:pic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89603DA-C97D-42F6-983A-52D387C88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368CD-0EFD-4356-BCD4-9FE5F856A1D8}" type="slidenum">
              <a:rPr lang="en-US" smtClean="0"/>
              <a:t>15</a:t>
            </a:fld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6F1FB2C-1C60-4222-9BF0-C3186473D263}"/>
              </a:ext>
            </a:extLst>
          </p:cNvPr>
          <p:cNvSpPr/>
          <p:nvPr/>
        </p:nvSpPr>
        <p:spPr>
          <a:xfrm>
            <a:off x="7863456" y="253762"/>
            <a:ext cx="1104900" cy="533400"/>
          </a:xfrm>
          <a:prstGeom prst="rect">
            <a:avLst/>
          </a:prstGeom>
          <a:scene3d>
            <a:camera prst="orthographicFront"/>
            <a:lightRig rig="chilly" dir="t"/>
          </a:scene3d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spcFirstLastPara="0" vert="horz" wrap="square" lIns="17780" tIns="17780" rIns="17780" bIns="17780" numCol="1" spcCol="1270" anchor="ctr" anchorCtr="0">
            <a:noAutofit/>
          </a:bodyPr>
          <a:lstStyle/>
          <a:p>
            <a:pPr lvl="0" algn="ctr" defTabSz="1244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b="1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Why F</a:t>
            </a:r>
            <a:r>
              <a:rPr lang="en-US" b="1" i="0" kern="1200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orecast?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</a:t>
            </a:r>
          </a:p>
        </p:txBody>
      </p:sp>
    </p:spTree>
    <p:extLst>
      <p:ext uri="{BB962C8B-B14F-4D97-AF65-F5344CB8AC3E}">
        <p14:creationId xmlns:p14="http://schemas.microsoft.com/office/powerpoint/2010/main" val="30081223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CC616A7-7AA0-433B-BA29-5D301F273771}"/>
              </a:ext>
            </a:extLst>
          </p:cNvPr>
          <p:cNvSpPr/>
          <p:nvPr/>
        </p:nvSpPr>
        <p:spPr>
          <a:xfrm>
            <a:off x="4877325" y="6102603"/>
            <a:ext cx="316125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Cambria" panose="02040503050406030204" pitchFamily="18" charset="0"/>
                <a:ea typeface="MS Mincho" panose="02020609040205080304" pitchFamily="49" charset="-128"/>
                <a:cs typeface="Arial" panose="020B0604020202020204" pitchFamily="34" charset="0"/>
              </a:rPr>
              <a:t>Ramp Events During a Cloudy Day</a:t>
            </a:r>
            <a:endParaRPr lang="en-US" sz="16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25E53BA-97F6-4CD1-8DEF-14AE050ED547}"/>
              </a:ext>
            </a:extLst>
          </p:cNvPr>
          <p:cNvGrpSpPr/>
          <p:nvPr/>
        </p:nvGrpSpPr>
        <p:grpSpPr>
          <a:xfrm>
            <a:off x="4877325" y="1114978"/>
            <a:ext cx="1420416" cy="1076577"/>
            <a:chOff x="6189272" y="754397"/>
            <a:chExt cx="1304202" cy="113657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C3ADE21-73B2-48D4-975E-0BD109D181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1022" t="12969" r="42379" b="46096"/>
            <a:stretch/>
          </p:blipFill>
          <p:spPr>
            <a:xfrm>
              <a:off x="6189272" y="754397"/>
              <a:ext cx="674074" cy="949655"/>
            </a:xfrm>
            <a:prstGeom prst="rect">
              <a:avLst/>
            </a:prstGeom>
          </p:spPr>
        </p:pic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5F9C5D45-B61A-4EEC-9145-466B2F97611A}"/>
                </a:ext>
              </a:extLst>
            </p:cNvPr>
            <p:cNvGrpSpPr/>
            <p:nvPr/>
          </p:nvGrpSpPr>
          <p:grpSpPr>
            <a:xfrm>
              <a:off x="6308317" y="864653"/>
              <a:ext cx="1185157" cy="1026321"/>
              <a:chOff x="6308317" y="864653"/>
              <a:chExt cx="1185157" cy="1026321"/>
            </a:xfrm>
          </p:grpSpPr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6C78F83B-178F-4FD5-B0F0-879F812533A5}"/>
                  </a:ext>
                </a:extLst>
              </p:cNvPr>
              <p:cNvCxnSpPr/>
              <p:nvPr/>
            </p:nvCxnSpPr>
            <p:spPr>
              <a:xfrm>
                <a:off x="6308317" y="864653"/>
                <a:ext cx="863871" cy="0"/>
              </a:xfrm>
              <a:prstGeom prst="line">
                <a:avLst/>
              </a:prstGeom>
              <a:ln w="3175" cap="rnd">
                <a:solidFill>
                  <a:schemeClr val="bg1">
                    <a:lumMod val="50000"/>
                  </a:schemeClr>
                </a:solidFill>
                <a:headEnd w="sm" len="sm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9C472D5D-4DDF-4D32-A089-D30277B9E331}"/>
                  </a:ext>
                </a:extLst>
              </p:cNvPr>
              <p:cNvCxnSpPr/>
              <p:nvPr/>
            </p:nvCxnSpPr>
            <p:spPr>
              <a:xfrm>
                <a:off x="6857938" y="1241038"/>
                <a:ext cx="457262" cy="0"/>
              </a:xfrm>
              <a:prstGeom prst="line">
                <a:avLst/>
              </a:prstGeom>
              <a:ln w="3175" cap="rnd">
                <a:solidFill>
                  <a:schemeClr val="bg1">
                    <a:lumMod val="50000"/>
                  </a:schemeClr>
                </a:solidFill>
                <a:headEnd w="sm" len="sm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" name="Rectangle 7">
                    <a:extLst>
                      <a:ext uri="{FF2B5EF4-FFF2-40B4-BE49-F238E27FC236}">
                        <a16:creationId xmlns:a16="http://schemas.microsoft.com/office/drawing/2014/main" id="{E9E4CF71-1840-498B-974B-741E4573ABE4}"/>
                      </a:ext>
                    </a:extLst>
                  </p:cNvPr>
                  <p:cNvSpPr/>
                  <p:nvPr/>
                </p:nvSpPr>
                <p:spPr>
                  <a:xfrm>
                    <a:off x="6910322" y="871706"/>
                    <a:ext cx="583152" cy="400109"/>
                  </a:xfrm>
                  <a:prstGeom prst="rect">
                    <a:avLst/>
                  </a:prstGeom>
                  <a:ln>
                    <a:noFill/>
                  </a:ln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1350" i="1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𝑃</m:t>
                          </m:r>
                        </m:oMath>
                      </m:oMathPara>
                    </a14:m>
                    <a:endParaRPr lang="en-US" sz="1350" dirty="0"/>
                  </a:p>
                </p:txBody>
              </p:sp>
            </mc:Choice>
            <mc:Fallback xmlns="">
              <p:sp>
                <p:nvSpPr>
                  <p:cNvPr id="8" name="Rectangle 7">
                    <a:extLst>
                      <a:ext uri="{FF2B5EF4-FFF2-40B4-BE49-F238E27FC236}">
                        <a16:creationId xmlns:a16="http://schemas.microsoft.com/office/drawing/2014/main" id="{E9E4CF71-1840-498B-974B-741E4573ABE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910322" y="871706"/>
                    <a:ext cx="583152" cy="400109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" name="Rectangle 8">
                    <a:extLst>
                      <a:ext uri="{FF2B5EF4-FFF2-40B4-BE49-F238E27FC236}">
                        <a16:creationId xmlns:a16="http://schemas.microsoft.com/office/drawing/2014/main" id="{87A274A8-B347-412B-A623-A66A30C12475}"/>
                      </a:ext>
                    </a:extLst>
                  </p:cNvPr>
                  <p:cNvSpPr/>
                  <p:nvPr/>
                </p:nvSpPr>
                <p:spPr>
                  <a:xfrm>
                    <a:off x="6344021" y="1490865"/>
                    <a:ext cx="531856" cy="400109"/>
                  </a:xfrm>
                  <a:prstGeom prst="rect">
                    <a:avLst/>
                  </a:prstGeom>
                  <a:ln cap="rnd">
                    <a:noFill/>
                    <a:headEnd w="sm" len="sm"/>
                  </a:ln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1350" i="1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𝑡</m:t>
                          </m:r>
                        </m:oMath>
                      </m:oMathPara>
                    </a14:m>
                    <a:endParaRPr lang="en-US" sz="1350" dirty="0"/>
                  </a:p>
                </p:txBody>
              </p:sp>
            </mc:Choice>
            <mc:Fallback xmlns="">
              <p:sp>
                <p:nvSpPr>
                  <p:cNvPr id="9" name="Rectangle 8">
                    <a:extLst>
                      <a:ext uri="{FF2B5EF4-FFF2-40B4-BE49-F238E27FC236}">
                        <a16:creationId xmlns:a16="http://schemas.microsoft.com/office/drawing/2014/main" id="{87A274A8-B347-412B-A623-A66A30C12475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44021" y="1490865"/>
                    <a:ext cx="531856" cy="400109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  <a:ln cap="rnd">
                    <a:noFill/>
                    <a:headEnd w="sm" len="sm"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0F26FB5A-2DC0-49D2-8EA2-DC8FDD488D57}"/>
                  </a:ext>
                </a:extLst>
              </p:cNvPr>
              <p:cNvCxnSpPr/>
              <p:nvPr/>
            </p:nvCxnSpPr>
            <p:spPr>
              <a:xfrm>
                <a:off x="6308317" y="1689934"/>
                <a:ext cx="131578" cy="0"/>
              </a:xfrm>
              <a:prstGeom prst="line">
                <a:avLst/>
              </a:prstGeom>
              <a:ln w="3175" cap="rnd">
                <a:solidFill>
                  <a:schemeClr val="bg1">
                    <a:lumMod val="50000"/>
                  </a:schemeClr>
                </a:solidFill>
                <a:headEnd w="sm" len="sm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1720CF73-2E3C-448B-8B77-2AC100FF5D38}"/>
                  </a:ext>
                </a:extLst>
              </p:cNvPr>
              <p:cNvCxnSpPr/>
              <p:nvPr/>
            </p:nvCxnSpPr>
            <p:spPr>
              <a:xfrm>
                <a:off x="6683035" y="1692941"/>
                <a:ext cx="131578" cy="0"/>
              </a:xfrm>
              <a:prstGeom prst="line">
                <a:avLst/>
              </a:prstGeom>
              <a:ln w="3175" cap="rnd">
                <a:solidFill>
                  <a:schemeClr val="bg1">
                    <a:lumMod val="50000"/>
                  </a:schemeClr>
                </a:solidFill>
                <a:headEnd w="sm" len="sm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8C670239-8F6C-45FB-8611-0BBBE9D23F78}"/>
              </a:ext>
            </a:extLst>
          </p:cNvPr>
          <p:cNvSpPr/>
          <p:nvPr/>
        </p:nvSpPr>
        <p:spPr>
          <a:xfrm>
            <a:off x="97076" y="3730788"/>
            <a:ext cx="320370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Some ramps are with low rates, while others with high rates.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09CDBA60-D9A5-481E-A3D4-256A6533C652}"/>
                  </a:ext>
                </a:extLst>
              </p:cNvPr>
              <p:cNvSpPr/>
              <p:nvPr/>
            </p:nvSpPr>
            <p:spPr>
              <a:xfrm>
                <a:off x="97076" y="2299158"/>
                <a:ext cx="9061437" cy="627223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rgbClr val="00B05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Ramp rate</a:t>
                </a:r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l-GR" sz="2400" i="1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𝑃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l-GR" sz="2400" i="1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</m:oMath>
                </a14:m>
                <a:r>
                  <a:rPr lang="en-US" sz="2400" dirty="0">
                    <a:latin typeface="Courier New" panose="02070309020205020404" pitchFamily="49" charset="0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0.2−0.85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12:00−11:00</m:t>
                        </m:r>
                      </m:den>
                    </m:f>
                    <m:r>
                      <a:rPr lang="en-US" sz="1600" i="1">
                        <a:latin typeface="Cambria Math" panose="02040503050406030204" pitchFamily="18" charset="0"/>
                      </a:rPr>
                      <m:t>=−0.65 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−65%</m:t>
                        </m:r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𝑟𝑎𝑚𝑝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𝑑𝑜𝑤𝑛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𝑜𝑓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𝑖𝑡𝑠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𝑛𝑜𝑟𝑚𝑎𝑙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𝑐𝑎𝑝𝑎𝑐𝑖𝑡𝑦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,  (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𝑝𝑢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h𝑟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dirty="0">
                  <a:latin typeface="Courier New" panose="02070309020205020404" pitchFamily="49" charset="0"/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09CDBA60-D9A5-481E-A3D4-256A6533C6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076" y="2299158"/>
                <a:ext cx="9061437" cy="627223"/>
              </a:xfrm>
              <a:prstGeom prst="rect">
                <a:avLst/>
              </a:prstGeom>
              <a:blipFill>
                <a:blip r:embed="rId6"/>
                <a:stretch>
                  <a:fillRect b="-1165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506464BB-05CC-4AE7-B029-61E93592D3EB}"/>
                  </a:ext>
                </a:extLst>
              </p:cNvPr>
              <p:cNvSpPr/>
              <p:nvPr/>
            </p:nvSpPr>
            <p:spPr>
              <a:xfrm>
                <a:off x="-55004" y="2954765"/>
                <a:ext cx="9055986" cy="627223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Ramp rate</a:t>
                </a:r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l-GR" sz="2400" i="1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𝑃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l-GR" sz="2400" i="1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</m:oMath>
                </a14:m>
                <a:r>
                  <a:rPr lang="en-US" sz="2400" dirty="0">
                    <a:latin typeface="Courier New" panose="02070309020205020404" pitchFamily="49" charset="0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0.48−0.1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14:00−13:00</m:t>
                        </m:r>
                      </m:den>
                    </m:f>
                    <m:r>
                      <a:rPr lang="en-US" sz="1600" i="1">
                        <a:latin typeface="Cambria Math" panose="02040503050406030204" pitchFamily="18" charset="0"/>
                      </a:rPr>
                      <m:t>=+0.38 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+38%</m:t>
                        </m:r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𝑟𝑎𝑚𝑝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𝑢𝑝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𝑜𝑓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𝑖𝑡𝑠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𝑛𝑜𝑟𝑚𝑎𝑙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𝑐𝑎𝑝𝑎𝑐𝑖𝑡𝑦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,  (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𝑝𝑢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h𝑟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endParaRPr lang="en-US" sz="1600" dirty="0">
                  <a:latin typeface="Courier New" panose="02070309020205020404" pitchFamily="49" charset="0"/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506464BB-05CC-4AE7-B029-61E93592D3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5004" y="2954765"/>
                <a:ext cx="9055986" cy="627223"/>
              </a:xfrm>
              <a:prstGeom prst="rect">
                <a:avLst/>
              </a:prstGeom>
              <a:blipFill>
                <a:blip r:embed="rId7"/>
                <a:stretch>
                  <a:fillRect b="-1165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>
            <a:extLst>
              <a:ext uri="{FF2B5EF4-FFF2-40B4-BE49-F238E27FC236}">
                <a16:creationId xmlns:a16="http://schemas.microsoft.com/office/drawing/2014/main" id="{4B2B93DA-7D10-4611-A73F-896002B601B8}"/>
              </a:ext>
            </a:extLst>
          </p:cNvPr>
          <p:cNvSpPr/>
          <p:nvPr/>
        </p:nvSpPr>
        <p:spPr>
          <a:xfrm>
            <a:off x="14514" y="1884706"/>
            <a:ext cx="435428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the illustrated cloudy day below:</a:t>
            </a:r>
            <a:endParaRPr lang="en-US" sz="20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25B33A2-7A74-4244-9A1F-FC66BFC3AE7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5191" r="8143"/>
          <a:stretch/>
        </p:blipFill>
        <p:spPr>
          <a:xfrm>
            <a:off x="3900487" y="3359901"/>
            <a:ext cx="5004700" cy="268027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610AC8C9-F3BB-4A18-8EB3-32E9C7ED4702}"/>
              </a:ext>
            </a:extLst>
          </p:cNvPr>
          <p:cNvSpPr/>
          <p:nvPr/>
        </p:nvSpPr>
        <p:spPr>
          <a:xfrm>
            <a:off x="6164401" y="1179878"/>
            <a:ext cx="291617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where P(t) is the solar power of the target hour, it can also be its forecast F(t); D is the time duration for which the ramp rate is determined.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AD53B1DB-5DEF-44C8-9C19-DC17164BC032}"/>
                  </a:ext>
                </a:extLst>
              </p:cNvPr>
              <p:cNvSpPr/>
              <p:nvPr/>
            </p:nvSpPr>
            <p:spPr>
              <a:xfrm>
                <a:off x="83109" y="1214436"/>
                <a:ext cx="4778293" cy="629852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𝑅𝑎𝑚𝑝</m:t>
                      </m:r>
                      <m:r>
                        <a:rPr lang="en-US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𝑅𝑎𝑡𝑒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𝑅𝑅</m:t>
                      </m:r>
                      <m:r>
                        <a:rPr lang="en-US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"/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𝑑𝑃</m:t>
                              </m:r>
                              <m:r>
                                <a:rPr 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"/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)−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AD53B1DB-5DEF-44C8-9C19-DC17164BC0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09" y="1214436"/>
                <a:ext cx="4778293" cy="62985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ectangle 19">
            <a:extLst>
              <a:ext uri="{FF2B5EF4-FFF2-40B4-BE49-F238E27FC236}">
                <a16:creationId xmlns:a16="http://schemas.microsoft.com/office/drawing/2014/main" id="{D72ECE16-C6EF-4F2C-AE27-5ACF78BC3797}"/>
              </a:ext>
            </a:extLst>
          </p:cNvPr>
          <p:cNvSpPr/>
          <p:nvPr/>
        </p:nvSpPr>
        <p:spPr>
          <a:xfrm>
            <a:off x="0" y="761480"/>
            <a:ext cx="918551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Solar power ramp rate (RR) is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change of solar power during a certain time interval</a:t>
            </a:r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b="1" i="1" dirty="0"/>
          </a:p>
        </p:txBody>
      </p:sp>
      <p:sp>
        <p:nvSpPr>
          <p:cNvPr id="24" name="Slide Number Placeholder 2">
            <a:extLst>
              <a:ext uri="{FF2B5EF4-FFF2-40B4-BE49-F238E27FC236}">
                <a16:creationId xmlns:a16="http://schemas.microsoft.com/office/drawing/2014/main" id="{9FD62316-EFC9-43AE-9EED-5A1F36732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DE7368CD-0EFD-4356-BCD4-9FE5F856A1D8}" type="slidenum">
              <a:rPr lang="en-US" smtClean="0"/>
              <a:t>16</a:t>
            </a:fld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6F1FB2C-1C60-4222-9BF0-C3186473D263}"/>
              </a:ext>
            </a:extLst>
          </p:cNvPr>
          <p:cNvSpPr/>
          <p:nvPr/>
        </p:nvSpPr>
        <p:spPr>
          <a:xfrm>
            <a:off x="7600951" y="199173"/>
            <a:ext cx="1367406" cy="587989"/>
          </a:xfrm>
          <a:prstGeom prst="rect">
            <a:avLst/>
          </a:prstGeom>
          <a:scene3d>
            <a:camera prst="orthographicFront"/>
            <a:lightRig rig="chilly" dir="t"/>
          </a:scene3d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spcFirstLastPara="0" vert="horz" wrap="square" lIns="17780" tIns="17780" rIns="17780" bIns="17780" numCol="1" spcCol="1270" anchor="ctr" anchorCtr="0">
            <a:noAutofit/>
          </a:bodyPr>
          <a:lstStyle/>
          <a:p>
            <a:pPr lvl="0" algn="ctr" defTabSz="1244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b="1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Definition of Ramp Events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A98E953-36A9-4A44-A601-9F7AC74F7A8F}"/>
              </a:ext>
            </a:extLst>
          </p:cNvPr>
          <p:cNvSpPr txBox="1"/>
          <p:nvPr/>
        </p:nvSpPr>
        <p:spPr>
          <a:xfrm>
            <a:off x="14514" y="6048574"/>
            <a:ext cx="40533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Distribution of the classes of solar power ramp events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4568942"/>
            <a:ext cx="4018126" cy="1471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734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9">
            <a:extLst>
              <a:ext uri="{FF2B5EF4-FFF2-40B4-BE49-F238E27FC236}">
                <a16:creationId xmlns:a16="http://schemas.microsoft.com/office/drawing/2014/main" id="{45D8316E-9338-4BFF-835E-40FFE9194FB1}"/>
              </a:ext>
            </a:extLst>
          </p:cNvPr>
          <p:cNvSpPr txBox="1">
            <a:spLocks/>
          </p:cNvSpPr>
          <p:nvPr/>
        </p:nvSpPr>
        <p:spPr>
          <a:xfrm>
            <a:off x="4511" y="763950"/>
            <a:ext cx="8952272" cy="385359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  <a:defRPr/>
            </a:pPr>
            <a:r>
              <a:rPr lang="en-US" sz="1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There are several applications of power systems that rely on solar power ramp event forecasts</a:t>
            </a:r>
            <a:endParaRPr lang="en-US" sz="18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5FB596F-8B39-4F37-9A30-841DE5C0D46B}"/>
              </a:ext>
            </a:extLst>
          </p:cNvPr>
          <p:cNvSpPr/>
          <p:nvPr/>
        </p:nvSpPr>
        <p:spPr>
          <a:xfrm>
            <a:off x="20277" y="1646882"/>
            <a:ext cx="501957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Optimizing the voltage regulation equipment.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Control schemes of energy storage systems. 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5F2043E-A87F-4594-9A70-85706B2C2EDB}"/>
              </a:ext>
            </a:extLst>
          </p:cNvPr>
          <p:cNvGrpSpPr/>
          <p:nvPr/>
        </p:nvGrpSpPr>
        <p:grpSpPr>
          <a:xfrm>
            <a:off x="5039849" y="3654540"/>
            <a:ext cx="3996179" cy="2194879"/>
            <a:chOff x="41048" y="4719951"/>
            <a:chExt cx="4126855" cy="200152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C3BB436-DF1B-43B6-9145-40F1EF22E0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048" y="4719951"/>
              <a:ext cx="4126855" cy="2001524"/>
            </a:xfrm>
            <a:prstGeom prst="rect">
              <a:avLst/>
            </a:prstGeom>
            <a:ln>
              <a:noFill/>
            </a:ln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036707F-E30E-4249-BD09-B06A92CFFC95}"/>
                </a:ext>
              </a:extLst>
            </p:cNvPr>
            <p:cNvSpPr/>
            <p:nvPr/>
          </p:nvSpPr>
          <p:spPr>
            <a:xfrm>
              <a:off x="2538326" y="5303521"/>
              <a:ext cx="1574713" cy="493776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7EE9FB1B-32E5-4AC5-B814-E58091EBFCC1}"/>
              </a:ext>
            </a:extLst>
          </p:cNvPr>
          <p:cNvSpPr/>
          <p:nvPr/>
        </p:nvSpPr>
        <p:spPr>
          <a:xfrm>
            <a:off x="5375253" y="5795107"/>
            <a:ext cx="373664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EPEX: European power exchange spot trading</a:t>
            </a:r>
            <a:endParaRPr lang="en-US" sz="14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AF3CF8B-19D2-452E-B725-F3957319CEFE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222381" y="1223987"/>
            <a:ext cx="3547168" cy="1861032"/>
            <a:chOff x="0" y="649"/>
            <a:chExt cx="5760" cy="3022"/>
          </a:xfrm>
        </p:grpSpPr>
        <p:sp>
          <p:nvSpPr>
            <p:cNvPr id="10" name="AutoShape 7">
              <a:extLst>
                <a:ext uri="{FF2B5EF4-FFF2-40B4-BE49-F238E27FC236}">
                  <a16:creationId xmlns:a16="http://schemas.microsoft.com/office/drawing/2014/main" id="{8FE62CB6-1A4B-4D82-A594-684E954ED2A8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0" y="649"/>
              <a:ext cx="5760" cy="30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11" name="Picture 9">
              <a:extLst>
                <a:ext uri="{FF2B5EF4-FFF2-40B4-BE49-F238E27FC236}">
                  <a16:creationId xmlns:a16="http://schemas.microsoft.com/office/drawing/2014/main" id="{DCF8F209-2C37-4AFC-BDA4-6815F3078B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649"/>
              <a:ext cx="5768" cy="30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3FD1C616-3DC7-496B-A0BA-DCF4B21FC6A1}"/>
              </a:ext>
            </a:extLst>
          </p:cNvPr>
          <p:cNvSpPr/>
          <p:nvPr/>
        </p:nvSpPr>
        <p:spPr>
          <a:xfrm>
            <a:off x="5222381" y="3030105"/>
            <a:ext cx="388951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rgbClr val="000000"/>
                </a:solidFill>
                <a:latin typeface="Times New Roman" panose="02020603050405020304" pitchFamily="18" charset="0"/>
              </a:rPr>
              <a:t>Optimizing the Transformer's Tap Changer position sequences using the solar forecast</a:t>
            </a:r>
            <a:endParaRPr lang="en-US" sz="14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9D08B13-1F80-4B57-9F6D-6871C76F2EB8}"/>
              </a:ext>
            </a:extLst>
          </p:cNvPr>
          <p:cNvSpPr/>
          <p:nvPr/>
        </p:nvSpPr>
        <p:spPr>
          <a:xfrm>
            <a:off x="20277" y="3688060"/>
            <a:ext cx="520210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Trading &amp; dispatching the operating reserve.</a:t>
            </a:r>
          </a:p>
          <a:p>
            <a:endParaRPr lang="en-US" dirty="0">
              <a:ea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</a:rPr>
              <a:t>Managing the ramp capability / system flexibility with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high-level of renewable energy integration.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4B6187F-1668-483F-924F-3DFF31B48326}"/>
              </a:ext>
            </a:extLst>
          </p:cNvPr>
          <p:cNvSpPr/>
          <p:nvPr/>
        </p:nvSpPr>
        <p:spPr>
          <a:xfrm>
            <a:off x="-10711" y="1284735"/>
            <a:ext cx="18710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Distribution level:</a:t>
            </a:r>
            <a:endParaRPr lang="en-US" dirty="0"/>
          </a:p>
        </p:txBody>
      </p:sp>
      <p:sp>
        <p:nvSpPr>
          <p:cNvPr id="18" name="Slide Number Placeholder 2">
            <a:extLst>
              <a:ext uri="{FF2B5EF4-FFF2-40B4-BE49-F238E27FC236}">
                <a16:creationId xmlns:a16="http://schemas.microsoft.com/office/drawing/2014/main" id="{6BAB44D3-70A9-4A3D-A0BC-0125600DE4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DE7368CD-0EFD-4356-BCD4-9FE5F856A1D8}" type="slidenum">
              <a:rPr lang="en-US" smtClean="0"/>
              <a:t>17</a:t>
            </a:fld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F97939A-D87B-4FD2-8548-203387E1466A}"/>
              </a:ext>
            </a:extLst>
          </p:cNvPr>
          <p:cNvSpPr/>
          <p:nvPr/>
        </p:nvSpPr>
        <p:spPr>
          <a:xfrm>
            <a:off x="4511" y="3285208"/>
            <a:ext cx="26387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Transmission / bulk level: 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6F1FB2C-1C60-4222-9BF0-C3186473D263}"/>
              </a:ext>
            </a:extLst>
          </p:cNvPr>
          <p:cNvSpPr/>
          <p:nvPr/>
        </p:nvSpPr>
        <p:spPr>
          <a:xfrm>
            <a:off x="7600951" y="199173"/>
            <a:ext cx="1367406" cy="587989"/>
          </a:xfrm>
          <a:prstGeom prst="rect">
            <a:avLst/>
          </a:prstGeom>
          <a:scene3d>
            <a:camera prst="orthographicFront"/>
            <a:lightRig rig="chilly" dir="t"/>
          </a:scene3d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spcFirstLastPara="0" vert="horz" wrap="square" lIns="17780" tIns="17780" rIns="17780" bIns="17780" numCol="1" spcCol="1270" anchor="ctr" anchorCtr="0">
            <a:noAutofit/>
          </a:bodyPr>
          <a:lstStyle/>
          <a:p>
            <a:pPr lvl="0" algn="ctr" defTabSz="1244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b="1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Potential Applications</a:t>
            </a:r>
            <a:endParaRPr lang="en-US" b="1" i="0" kern="1200" dirty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47038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B68AABB2-9E56-43E8-9D26-4022CE12C6B4}"/>
              </a:ext>
            </a:extLst>
          </p:cNvPr>
          <p:cNvSpPr txBox="1"/>
          <p:nvPr/>
        </p:nvSpPr>
        <p:spPr>
          <a:xfrm>
            <a:off x="1986516" y="6376569"/>
            <a:ext cx="41366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Block diagram of the adjusting approach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0960AA5-7426-491B-B81E-E23507292631}"/>
              </a:ext>
            </a:extLst>
          </p:cNvPr>
          <p:cNvSpPr txBox="1"/>
          <p:nvPr/>
        </p:nvSpPr>
        <p:spPr>
          <a:xfrm>
            <a:off x="2136845" y="3405853"/>
            <a:ext cx="34151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Flowchart of Solar Power Forecasts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D9180F-C932-4B4B-9305-08D12B9442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368CD-0EFD-4356-BCD4-9FE5F856A1D8}" type="slidenum">
              <a:rPr lang="en-US" smtClean="0"/>
              <a:t>18</a:t>
            </a:fld>
            <a:endParaRPr lang="en-US"/>
          </a:p>
        </p:txBody>
      </p:sp>
      <p:grpSp>
        <p:nvGrpSpPr>
          <p:cNvPr id="219" name="Group 218">
            <a:extLst>
              <a:ext uri="{FF2B5EF4-FFF2-40B4-BE49-F238E27FC236}">
                <a16:creationId xmlns:a16="http://schemas.microsoft.com/office/drawing/2014/main" id="{510F43AA-89EC-46A6-ACC5-D6121547C97F}"/>
              </a:ext>
            </a:extLst>
          </p:cNvPr>
          <p:cNvGrpSpPr/>
          <p:nvPr/>
        </p:nvGrpSpPr>
        <p:grpSpPr>
          <a:xfrm>
            <a:off x="149162" y="463923"/>
            <a:ext cx="8197144" cy="5807840"/>
            <a:chOff x="149162" y="463923"/>
            <a:chExt cx="8197144" cy="5807840"/>
          </a:xfrm>
        </p:grpSpPr>
        <p:sp>
          <p:nvSpPr>
            <p:cNvPr id="220" name="Arrow: U-Turn 219">
              <a:extLst>
                <a:ext uri="{FF2B5EF4-FFF2-40B4-BE49-F238E27FC236}">
                  <a16:creationId xmlns:a16="http://schemas.microsoft.com/office/drawing/2014/main" id="{DE63A8AC-9A75-4E7F-982E-D4AB7129F602}"/>
                </a:ext>
              </a:extLst>
            </p:cNvPr>
            <p:cNvSpPr/>
            <p:nvPr/>
          </p:nvSpPr>
          <p:spPr>
            <a:xfrm rot="16200000" flipV="1">
              <a:off x="5771081" y="3240362"/>
              <a:ext cx="3174501" cy="377274"/>
            </a:xfrm>
            <a:prstGeom prst="uturnArrow">
              <a:avLst>
                <a:gd name="adj1" fmla="val 18434"/>
                <a:gd name="adj2" fmla="val 25000"/>
                <a:gd name="adj3" fmla="val 30883"/>
                <a:gd name="adj4" fmla="val 11629"/>
                <a:gd name="adj5" fmla="val 100000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21" name="Plus Sign 220">
              <a:extLst>
                <a:ext uri="{FF2B5EF4-FFF2-40B4-BE49-F238E27FC236}">
                  <a16:creationId xmlns:a16="http://schemas.microsoft.com/office/drawing/2014/main" id="{36B7A828-8552-4D14-A88E-8A08110CB915}"/>
                </a:ext>
              </a:extLst>
            </p:cNvPr>
            <p:cNvSpPr/>
            <p:nvPr/>
          </p:nvSpPr>
          <p:spPr>
            <a:xfrm>
              <a:off x="7735607" y="3275083"/>
              <a:ext cx="610699" cy="636589"/>
            </a:xfrm>
            <a:prstGeom prst="mathPlus">
              <a:avLst>
                <a:gd name="adj1" fmla="val 11421"/>
              </a:avLst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2" name="Picture 221">
              <a:extLst>
                <a:ext uri="{FF2B5EF4-FFF2-40B4-BE49-F238E27FC236}">
                  <a16:creationId xmlns:a16="http://schemas.microsoft.com/office/drawing/2014/main" id="{C889BB2A-903C-44A7-A49F-D3EEC0FE49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9162" y="3996261"/>
              <a:ext cx="7038977" cy="2275502"/>
            </a:xfrm>
            <a:prstGeom prst="rect">
              <a:avLst/>
            </a:prstGeom>
          </p:spPr>
        </p:pic>
        <p:pic>
          <p:nvPicPr>
            <p:cNvPr id="223" name="Picture 222">
              <a:extLst>
                <a:ext uri="{FF2B5EF4-FFF2-40B4-BE49-F238E27FC236}">
                  <a16:creationId xmlns:a16="http://schemas.microsoft.com/office/drawing/2014/main" id="{9AC9335D-4CB3-4472-8E0B-594DDF0F3D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94060" y="463923"/>
              <a:ext cx="5832871" cy="3447749"/>
            </a:xfrm>
            <a:prstGeom prst="rect">
              <a:avLst/>
            </a:prstGeom>
          </p:spPr>
        </p:pic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8CB7E628-6A1B-4197-8A7D-4CB90166E709}"/>
              </a:ext>
            </a:extLst>
          </p:cNvPr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</a:t>
            </a:r>
          </a:p>
        </p:txBody>
      </p:sp>
    </p:spTree>
    <p:extLst>
      <p:ext uri="{BB962C8B-B14F-4D97-AF65-F5344CB8AC3E}">
        <p14:creationId xmlns:p14="http://schemas.microsoft.com/office/powerpoint/2010/main" val="39907644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22550D2A-0B55-4CDA-A34C-470ECD714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368CD-0EFD-4356-BCD4-9FE5F856A1D8}" type="slidenum">
              <a:rPr lang="en-US" smtClean="0"/>
              <a:t>19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35C98C6-9C53-48F9-A3E7-DBE298413361}"/>
              </a:ext>
            </a:extLst>
          </p:cNvPr>
          <p:cNvSpPr/>
          <p:nvPr/>
        </p:nvSpPr>
        <p:spPr>
          <a:xfrm>
            <a:off x="258665" y="5359574"/>
            <a:ext cx="882967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Combined forecasts of solar power for cloudy days before and after applying the adjusting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BC0113C-B404-46A5-AF6B-7AC1C076CF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50" t="5190" r="11082" b="4651"/>
          <a:stretch/>
        </p:blipFill>
        <p:spPr>
          <a:xfrm>
            <a:off x="93440" y="1105853"/>
            <a:ext cx="4380343" cy="205274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22DFF8C-CB4C-447E-B42D-CD2DCA7DD6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727" t="4517" r="11007" b="5324"/>
          <a:stretch/>
        </p:blipFill>
        <p:spPr>
          <a:xfrm>
            <a:off x="4675908" y="3306832"/>
            <a:ext cx="4380343" cy="205274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5405D1A-F909-49C3-88C5-22408D59F2F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969" t="4517" r="10763" b="5324"/>
          <a:stretch/>
        </p:blipFill>
        <p:spPr>
          <a:xfrm>
            <a:off x="90157" y="3306832"/>
            <a:ext cx="4380343" cy="205274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EDE71FE-2F94-4DB3-B843-3117AA75E28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228" t="4492" r="11266" b="4490"/>
          <a:stretch/>
        </p:blipFill>
        <p:spPr>
          <a:xfrm>
            <a:off x="4709327" y="1105853"/>
            <a:ext cx="4346924" cy="207591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8D9F4A4-AD5A-41CE-8C99-347750BF9ED9}"/>
              </a:ext>
            </a:extLst>
          </p:cNvPr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</a:t>
            </a:r>
          </a:p>
        </p:txBody>
      </p:sp>
    </p:spTree>
    <p:extLst>
      <p:ext uri="{BB962C8B-B14F-4D97-AF65-F5344CB8AC3E}">
        <p14:creationId xmlns:p14="http://schemas.microsoft.com/office/powerpoint/2010/main" val="31510745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38807-1F43-C242-97ED-819D14105488}" type="slidenum">
              <a:rPr lang="en-US" smtClean="0">
                <a:solidFill>
                  <a:schemeClr val="tx1"/>
                </a:solidFill>
              </a:rPr>
              <a:t>2</a:t>
            </a:fld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1274157256"/>
              </p:ext>
            </p:extLst>
          </p:nvPr>
        </p:nvGraphicFramePr>
        <p:xfrm>
          <a:off x="699588" y="136525"/>
          <a:ext cx="8196943" cy="56472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863377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605186" y="5635758"/>
            <a:ext cx="68194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Graphs of the probabilistic forecasts of the three methods for three days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C31CFDE-0447-4E8D-8BBB-D92B4061F2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8793"/>
          <a:stretch/>
        </p:blipFill>
        <p:spPr>
          <a:xfrm>
            <a:off x="1279379" y="1037576"/>
            <a:ext cx="7727789" cy="4416843"/>
          </a:xfrm>
          <a:prstGeom prst="rect">
            <a:avLst/>
          </a:prstGeom>
        </p:spPr>
      </p:pic>
      <p:sp>
        <p:nvSpPr>
          <p:cNvPr id="14" name="Slide Number Placeholder 2">
            <a:extLst>
              <a:ext uri="{FF2B5EF4-FFF2-40B4-BE49-F238E27FC236}">
                <a16:creationId xmlns:a16="http://schemas.microsoft.com/office/drawing/2014/main" id="{AAD9C59E-389E-4A33-8FD7-386A97D3B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DE7368CD-0EFD-4356-BCD4-9FE5F856A1D8}" type="slidenum">
              <a:rPr lang="en-US" smtClean="0"/>
              <a:t>20</a:t>
            </a:fld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3457148-2982-45DA-8D23-030301F66617}"/>
              </a:ext>
            </a:extLst>
          </p:cNvPr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</a:t>
            </a:r>
          </a:p>
        </p:txBody>
      </p:sp>
    </p:spTree>
    <p:extLst>
      <p:ext uri="{BB962C8B-B14F-4D97-AF65-F5344CB8AC3E}">
        <p14:creationId xmlns:p14="http://schemas.microsoft.com/office/powerpoint/2010/main" val="25758438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121DDB5D-A385-4E42-BEE2-EDB0D124E2FF}"/>
              </a:ext>
            </a:extLst>
          </p:cNvPr>
          <p:cNvGraphicFramePr>
            <a:graphicFrameLocks/>
          </p:cNvGraphicFramePr>
          <p:nvPr/>
        </p:nvGraphicFramePr>
        <p:xfrm>
          <a:off x="526569" y="1502617"/>
          <a:ext cx="8090861" cy="381865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AFABE157-259D-4052-B132-8F79614C477F}"/>
                  </a:ext>
                </a:extLst>
              </p:cNvPr>
              <p:cNvSpPr/>
              <p:nvPr/>
            </p:nvSpPr>
            <p:spPr>
              <a:xfrm>
                <a:off x="1897643" y="5522211"/>
                <a:ext cx="4962655" cy="71468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𝑆𝑘𝑖𝑙𝑙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𝑆𝑐𝑜𝑟𝑒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>
                              <a:latin typeface="Cambria Math" panose="02040503050406030204" pitchFamily="18" charset="0"/>
                            </a:rPr>
                            <m:t>%</m:t>
                          </m:r>
                        </m:e>
                      </m:d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𝑀𝑒𝑡𝑟𝑖𝑐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𝑚𝑒𝑡h𝑜𝑑</m:t>
                                  </m:r>
                                </m:sub>
                              </m:sSub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𝑀𝑒𝑡𝑟𝑖𝑐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𝑟𝑒𝑓𝑒𝑟𝑒𝑛𝑐𝑒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r>
                        <a:rPr lang="en-US">
                          <a:latin typeface="Cambria Math" panose="02040503050406030204" pitchFamily="18" charset="0"/>
                        </a:rPr>
                        <m:t>∗100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AFABE157-259D-4052-B132-8F79614C47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7643" y="5522211"/>
                <a:ext cx="4962655" cy="71468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557977C9-5B45-410D-B94F-CBE28090C389}"/>
              </a:ext>
            </a:extLst>
          </p:cNvPr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</a:t>
            </a:r>
          </a:p>
        </p:txBody>
      </p:sp>
      <p:sp>
        <p:nvSpPr>
          <p:cNvPr id="2" name="Slide Number Placeholder 2">
            <a:extLst>
              <a:ext uri="{FF2B5EF4-FFF2-40B4-BE49-F238E27FC236}">
                <a16:creationId xmlns:a16="http://schemas.microsoft.com/office/drawing/2014/main" id="{EAE5142C-133F-95CB-6100-2598AB2F2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DE7368CD-0EFD-4356-BCD4-9FE5F856A1D8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67235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B5FFAED-D04C-AE4E-A581-0633BC37095D}"/>
              </a:ext>
            </a:extLst>
          </p:cNvPr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</a:t>
            </a: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9B9AFC65-4E8D-8B41-858E-0D8AA4A8EB17}"/>
              </a:ext>
            </a:extLst>
          </p:cNvPr>
          <p:cNvSpPr txBox="1"/>
          <p:nvPr/>
        </p:nvSpPr>
        <p:spPr>
          <a:xfrm>
            <a:off x="775183" y="842911"/>
            <a:ext cx="75936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 defTabSz="914400">
              <a:defRPr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Planning and Analysis for Solar Energy in Libya</a:t>
            </a:r>
          </a:p>
        </p:txBody>
      </p:sp>
      <p:sp>
        <p:nvSpPr>
          <p:cNvPr id="2" name="Slide Number Placeholder 2">
            <a:extLst>
              <a:ext uri="{FF2B5EF4-FFF2-40B4-BE49-F238E27FC236}">
                <a16:creationId xmlns:a16="http://schemas.microsoft.com/office/drawing/2014/main" id="{FAF4F9C4-184D-0BF8-F867-7573A8E274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DE7368CD-0EFD-4356-BCD4-9FE5F856A1D8}" type="slidenum">
              <a:rPr lang="en-US" smtClean="0"/>
              <a:t>22</a:t>
            </a:fld>
            <a:endParaRPr lang="en-US"/>
          </a:p>
        </p:txBody>
      </p:sp>
      <p:grpSp>
        <p:nvGrpSpPr>
          <p:cNvPr id="241" name="Group 240">
            <a:extLst>
              <a:ext uri="{FF2B5EF4-FFF2-40B4-BE49-F238E27FC236}">
                <a16:creationId xmlns:a16="http://schemas.microsoft.com/office/drawing/2014/main" id="{2980F03D-7C96-4E3F-8669-E53560B1CFC9}"/>
              </a:ext>
            </a:extLst>
          </p:cNvPr>
          <p:cNvGrpSpPr/>
          <p:nvPr/>
        </p:nvGrpSpPr>
        <p:grpSpPr>
          <a:xfrm>
            <a:off x="43934" y="1911390"/>
            <a:ext cx="2418646" cy="2124598"/>
            <a:chOff x="2449123" y="503490"/>
            <a:chExt cx="4461276" cy="4131141"/>
          </a:xfrm>
        </p:grpSpPr>
        <p:pic>
          <p:nvPicPr>
            <p:cNvPr id="242" name="Picture 241">
              <a:extLst>
                <a:ext uri="{FF2B5EF4-FFF2-40B4-BE49-F238E27FC236}">
                  <a16:creationId xmlns:a16="http://schemas.microsoft.com/office/drawing/2014/main" id="{78E4C78A-AD97-4C27-BA75-0CAB57E808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49123" y="503490"/>
              <a:ext cx="4461276" cy="4131141"/>
            </a:xfrm>
            <a:prstGeom prst="rect">
              <a:avLst/>
            </a:prstGeom>
          </p:spPr>
        </p:pic>
        <p:sp>
          <p:nvSpPr>
            <p:cNvPr id="243" name="Oval 242">
              <a:extLst>
                <a:ext uri="{FF2B5EF4-FFF2-40B4-BE49-F238E27FC236}">
                  <a16:creationId xmlns:a16="http://schemas.microsoft.com/office/drawing/2014/main" id="{914805CB-BB15-46F9-95D1-B5E893BD3A02}"/>
                </a:ext>
              </a:extLst>
            </p:cNvPr>
            <p:cNvSpPr/>
            <p:nvPr/>
          </p:nvSpPr>
          <p:spPr>
            <a:xfrm>
              <a:off x="3899284" y="2380666"/>
              <a:ext cx="165419" cy="188394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noFill/>
              </a:endParaRPr>
            </a:p>
          </p:txBody>
        </p:sp>
        <p:sp>
          <p:nvSpPr>
            <p:cNvPr id="244" name="Oval 243">
              <a:extLst>
                <a:ext uri="{FF2B5EF4-FFF2-40B4-BE49-F238E27FC236}">
                  <a16:creationId xmlns:a16="http://schemas.microsoft.com/office/drawing/2014/main" id="{945C1FC6-6DE3-4D9D-A19E-F752CCE8F465}"/>
                </a:ext>
              </a:extLst>
            </p:cNvPr>
            <p:cNvSpPr/>
            <p:nvPr/>
          </p:nvSpPr>
          <p:spPr>
            <a:xfrm>
              <a:off x="2804401" y="1636703"/>
              <a:ext cx="165419" cy="188394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noFill/>
              </a:endParaRPr>
            </a:p>
          </p:txBody>
        </p:sp>
        <p:sp>
          <p:nvSpPr>
            <p:cNvPr id="245" name="Oval 244">
              <a:extLst>
                <a:ext uri="{FF2B5EF4-FFF2-40B4-BE49-F238E27FC236}">
                  <a16:creationId xmlns:a16="http://schemas.microsoft.com/office/drawing/2014/main" id="{210DC5EF-009F-43CF-92D0-7E15DD6BDBAF}"/>
                </a:ext>
              </a:extLst>
            </p:cNvPr>
            <p:cNvSpPr/>
            <p:nvPr/>
          </p:nvSpPr>
          <p:spPr>
            <a:xfrm>
              <a:off x="5963213" y="3026414"/>
              <a:ext cx="165419" cy="188394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noFill/>
              </a:endParaRPr>
            </a:p>
          </p:txBody>
        </p:sp>
        <p:sp>
          <p:nvSpPr>
            <p:cNvPr id="246" name="Oval 245">
              <a:extLst>
                <a:ext uri="{FF2B5EF4-FFF2-40B4-BE49-F238E27FC236}">
                  <a16:creationId xmlns:a16="http://schemas.microsoft.com/office/drawing/2014/main" id="{2B67637C-13CB-4CC3-92A4-42787C68AD65}"/>
                </a:ext>
              </a:extLst>
            </p:cNvPr>
            <p:cNvSpPr/>
            <p:nvPr/>
          </p:nvSpPr>
          <p:spPr>
            <a:xfrm>
              <a:off x="5265670" y="992401"/>
              <a:ext cx="165419" cy="188394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noFill/>
              </a:endParaRPr>
            </a:p>
          </p:txBody>
        </p:sp>
        <p:sp>
          <p:nvSpPr>
            <p:cNvPr id="247" name="Oval 246">
              <a:extLst>
                <a:ext uri="{FF2B5EF4-FFF2-40B4-BE49-F238E27FC236}">
                  <a16:creationId xmlns:a16="http://schemas.microsoft.com/office/drawing/2014/main" id="{2ED76C85-0752-40F8-97D9-D3A32F5CFC7F}"/>
                </a:ext>
              </a:extLst>
            </p:cNvPr>
            <p:cNvSpPr/>
            <p:nvPr/>
          </p:nvSpPr>
          <p:spPr>
            <a:xfrm>
              <a:off x="5674448" y="880971"/>
              <a:ext cx="165419" cy="188394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noFill/>
              </a:endParaRPr>
            </a:p>
          </p:txBody>
        </p:sp>
        <p:sp>
          <p:nvSpPr>
            <p:cNvPr id="248" name="Oval 247">
              <a:extLst>
                <a:ext uri="{FF2B5EF4-FFF2-40B4-BE49-F238E27FC236}">
                  <a16:creationId xmlns:a16="http://schemas.microsoft.com/office/drawing/2014/main" id="{6550E1BA-3916-43AD-B1C6-E3F2E61906D0}"/>
                </a:ext>
              </a:extLst>
            </p:cNvPr>
            <p:cNvSpPr/>
            <p:nvPr/>
          </p:nvSpPr>
          <p:spPr>
            <a:xfrm>
              <a:off x="4277210" y="1899661"/>
              <a:ext cx="165419" cy="188394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noFill/>
              </a:endParaRPr>
            </a:p>
          </p:txBody>
        </p:sp>
        <p:sp>
          <p:nvSpPr>
            <p:cNvPr id="249" name="Oval 248">
              <a:extLst>
                <a:ext uri="{FF2B5EF4-FFF2-40B4-BE49-F238E27FC236}">
                  <a16:creationId xmlns:a16="http://schemas.microsoft.com/office/drawing/2014/main" id="{F9800B9E-76AE-4584-9CAE-74C70403A7B5}"/>
                </a:ext>
              </a:extLst>
            </p:cNvPr>
            <p:cNvSpPr/>
            <p:nvPr/>
          </p:nvSpPr>
          <p:spPr>
            <a:xfrm>
              <a:off x="4364675" y="1279659"/>
              <a:ext cx="165419" cy="188394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noFill/>
              </a:endParaRPr>
            </a:p>
          </p:txBody>
        </p:sp>
        <p:sp>
          <p:nvSpPr>
            <p:cNvPr id="250" name="Oval 249">
              <a:extLst>
                <a:ext uri="{FF2B5EF4-FFF2-40B4-BE49-F238E27FC236}">
                  <a16:creationId xmlns:a16="http://schemas.microsoft.com/office/drawing/2014/main" id="{262C3C5E-A3B7-48CB-B5AC-67DBF7C53B6A}"/>
                </a:ext>
              </a:extLst>
            </p:cNvPr>
            <p:cNvSpPr/>
            <p:nvPr/>
          </p:nvSpPr>
          <p:spPr>
            <a:xfrm>
              <a:off x="3979076" y="947331"/>
              <a:ext cx="165419" cy="188394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noFill/>
              </a:endParaRPr>
            </a:p>
          </p:txBody>
        </p:sp>
        <p:sp>
          <p:nvSpPr>
            <p:cNvPr id="251" name="Oval 250">
              <a:extLst>
                <a:ext uri="{FF2B5EF4-FFF2-40B4-BE49-F238E27FC236}">
                  <a16:creationId xmlns:a16="http://schemas.microsoft.com/office/drawing/2014/main" id="{E91C7979-E7A8-4BF5-8F8B-EC6E20A58F92}"/>
                </a:ext>
              </a:extLst>
            </p:cNvPr>
            <p:cNvSpPr/>
            <p:nvPr/>
          </p:nvSpPr>
          <p:spPr>
            <a:xfrm>
              <a:off x="3606882" y="830985"/>
              <a:ext cx="165419" cy="188394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noFill/>
              </a:endParaRPr>
            </a:p>
          </p:txBody>
        </p:sp>
      </p:grpSp>
      <p:sp>
        <p:nvSpPr>
          <p:cNvPr id="252" name="Rectangle 251">
            <a:extLst>
              <a:ext uri="{FF2B5EF4-FFF2-40B4-BE49-F238E27FC236}">
                <a16:creationId xmlns:a16="http://schemas.microsoft.com/office/drawing/2014/main" id="{690ABA8D-E190-4E0C-8A43-2E220723DDEA}"/>
              </a:ext>
            </a:extLst>
          </p:cNvPr>
          <p:cNvSpPr/>
          <p:nvPr/>
        </p:nvSpPr>
        <p:spPr>
          <a:xfrm>
            <a:off x="-26928" y="1181192"/>
            <a:ext cx="907123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9 Locations for Comparison of Solar Energy Modeling and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Analysis:Tripoli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Misurata, Sirte, Benghazi,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Derna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Houn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Gadamis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Sebha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Kufra</a:t>
            </a:r>
          </a:p>
        </p:txBody>
      </p:sp>
      <p:sp>
        <p:nvSpPr>
          <p:cNvPr id="253" name="Rectangle 252">
            <a:extLst>
              <a:ext uri="{FF2B5EF4-FFF2-40B4-BE49-F238E27FC236}">
                <a16:creationId xmlns:a16="http://schemas.microsoft.com/office/drawing/2014/main" id="{CDE803F5-59B2-4500-B1C3-7F030EC20C8F}"/>
              </a:ext>
            </a:extLst>
          </p:cNvPr>
          <p:cNvSpPr/>
          <p:nvPr/>
        </p:nvSpPr>
        <p:spPr>
          <a:xfrm>
            <a:off x="-58263" y="1406377"/>
            <a:ext cx="920226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2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Typical Meteorological </a:t>
            </a:r>
            <a:r>
              <a:rPr lang="en-US" sz="14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Year</a:t>
            </a:r>
            <a:r>
              <a:rPr lang="en-US" sz="12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(TMY) data represents the weather for a "median year”.</a:t>
            </a:r>
            <a:r>
              <a:rPr lang="en-US" sz="1200" b="0" i="0" u="none" strike="noStrik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https://developer.nrel.gov/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4" name="TextBox 253">
            <a:extLst>
              <a:ext uri="{FF2B5EF4-FFF2-40B4-BE49-F238E27FC236}">
                <a16:creationId xmlns:a16="http://schemas.microsoft.com/office/drawing/2014/main" id="{22EEE7FA-6FDD-49D5-A9B2-53175595C674}"/>
              </a:ext>
            </a:extLst>
          </p:cNvPr>
          <p:cNvSpPr txBox="1"/>
          <p:nvPr/>
        </p:nvSpPr>
        <p:spPr>
          <a:xfrm>
            <a:off x="6330646" y="2520273"/>
            <a:ext cx="2926270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Capacity Factor is calculated based on Output power (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PWac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).   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Rating of Solar PV System =1000W during an entire year = 8760 hours.</a:t>
            </a:r>
          </a:p>
        </p:txBody>
      </p:sp>
      <p:pic>
        <p:nvPicPr>
          <p:cNvPr id="255" name="Picture 2">
            <a:extLst>
              <a:ext uri="{FF2B5EF4-FFF2-40B4-BE49-F238E27FC236}">
                <a16:creationId xmlns:a16="http://schemas.microsoft.com/office/drawing/2014/main" id="{16E635B3-012C-414B-912E-FB669EE441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5301" y="2393785"/>
            <a:ext cx="3722624" cy="1915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" name="Picture 7">
            <a:extLst>
              <a:ext uri="{FF2B5EF4-FFF2-40B4-BE49-F238E27FC236}">
                <a16:creationId xmlns:a16="http://schemas.microsoft.com/office/drawing/2014/main" id="{B83C7808-CDB8-4D0F-8EA2-108909EDF1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70" y="4339746"/>
            <a:ext cx="4100575" cy="2110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7" name="Picture 2">
            <a:extLst>
              <a:ext uri="{FF2B5EF4-FFF2-40B4-BE49-F238E27FC236}">
                <a16:creationId xmlns:a16="http://schemas.microsoft.com/office/drawing/2014/main" id="{7E33F6EF-01D7-4204-8B52-45C444FCF6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6182" y="4246278"/>
            <a:ext cx="4103314" cy="2110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7"/>
          <a:srcRect t="49477"/>
          <a:stretch/>
        </p:blipFill>
        <p:spPr>
          <a:xfrm>
            <a:off x="4608385" y="1775735"/>
            <a:ext cx="4441762" cy="659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4983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B5FFAED-D04C-AE4E-A581-0633BC37095D}"/>
              </a:ext>
            </a:extLst>
          </p:cNvPr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</a:t>
            </a: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9B9AFC65-4E8D-8B41-858E-0D8AA4A8EB17}"/>
              </a:ext>
            </a:extLst>
          </p:cNvPr>
          <p:cNvSpPr txBox="1"/>
          <p:nvPr/>
        </p:nvSpPr>
        <p:spPr>
          <a:xfrm>
            <a:off x="775183" y="842911"/>
            <a:ext cx="75936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 defTabSz="914400">
              <a:defRPr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Planning and Analysis for Wind Energy in Libya</a:t>
            </a:r>
          </a:p>
        </p:txBody>
      </p:sp>
      <p:sp>
        <p:nvSpPr>
          <p:cNvPr id="2" name="Slide Number Placeholder 2">
            <a:extLst>
              <a:ext uri="{FF2B5EF4-FFF2-40B4-BE49-F238E27FC236}">
                <a16:creationId xmlns:a16="http://schemas.microsoft.com/office/drawing/2014/main" id="{FAF4F9C4-184D-0BF8-F867-7573A8E274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DE7368CD-0EFD-4356-BCD4-9FE5F856A1D8}" type="slidenum">
              <a:rPr lang="en-US" smtClean="0"/>
              <a:t>23</a:t>
            </a:fld>
            <a:endParaRPr lang="en-US"/>
          </a:p>
        </p:txBody>
      </p:sp>
      <p:sp>
        <p:nvSpPr>
          <p:cNvPr id="254" name="TextBox 253">
            <a:extLst>
              <a:ext uri="{FF2B5EF4-FFF2-40B4-BE49-F238E27FC236}">
                <a16:creationId xmlns:a16="http://schemas.microsoft.com/office/drawing/2014/main" id="{22EEE7FA-6FDD-49D5-A9B2-53175595C674}"/>
              </a:ext>
            </a:extLst>
          </p:cNvPr>
          <p:cNvSpPr txBox="1"/>
          <p:nvPr/>
        </p:nvSpPr>
        <p:spPr>
          <a:xfrm>
            <a:off x="6330646" y="2520273"/>
            <a:ext cx="2844527" cy="14619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Capacity Factor is calculated based on Output power (</a:t>
            </a:r>
            <a:r>
              <a:rPr lang="en-US" sz="1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PWac</a:t>
            </a: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).   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Rating of Solar PV System =1000W during an entire year = 8760 hours.</a:t>
            </a:r>
          </a:p>
          <a:p>
            <a:endParaRPr lang="en-US"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Berlin in Germany has been added just for sake of comparison.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2"/>
          <a:srcRect t="49303"/>
          <a:stretch/>
        </p:blipFill>
        <p:spPr>
          <a:xfrm>
            <a:off x="4608385" y="1794009"/>
            <a:ext cx="4340353" cy="646742"/>
          </a:xfrm>
          <a:prstGeom prst="rect">
            <a:avLst/>
          </a:prstGeom>
        </p:spPr>
      </p:pic>
      <p:grpSp>
        <p:nvGrpSpPr>
          <p:cNvPr id="61" name="Group 60"/>
          <p:cNvGrpSpPr/>
          <p:nvPr/>
        </p:nvGrpSpPr>
        <p:grpSpPr>
          <a:xfrm>
            <a:off x="34650" y="1911390"/>
            <a:ext cx="2437213" cy="2193624"/>
            <a:chOff x="0" y="0"/>
            <a:chExt cx="4994148" cy="4738116"/>
          </a:xfrm>
        </p:grpSpPr>
        <p:pic>
          <p:nvPicPr>
            <p:cNvPr id="62" name="Picture 61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4994148" cy="4738116"/>
            </a:xfrm>
            <a:prstGeom prst="rect">
              <a:avLst/>
            </a:prstGeom>
          </p:spPr>
        </p:pic>
        <p:sp>
          <p:nvSpPr>
            <p:cNvPr id="63" name="Shape 126"/>
            <p:cNvSpPr/>
            <p:nvPr/>
          </p:nvSpPr>
          <p:spPr>
            <a:xfrm>
              <a:off x="1623060" y="2231136"/>
              <a:ext cx="115824" cy="115824"/>
            </a:xfrm>
            <a:custGeom>
              <a:avLst/>
              <a:gdLst/>
              <a:ahLst/>
              <a:cxnLst/>
              <a:rect l="0" t="0" r="0" b="0"/>
              <a:pathLst>
                <a:path w="115824" h="115824">
                  <a:moveTo>
                    <a:pt x="57912" y="0"/>
                  </a:moveTo>
                  <a:cubicBezTo>
                    <a:pt x="89916" y="0"/>
                    <a:pt x="115824" y="25908"/>
                    <a:pt x="115824" y="57912"/>
                  </a:cubicBezTo>
                  <a:cubicBezTo>
                    <a:pt x="115824" y="89916"/>
                    <a:pt x="89916" y="115824"/>
                    <a:pt x="57912" y="115824"/>
                  </a:cubicBezTo>
                  <a:cubicBezTo>
                    <a:pt x="25908" y="115824"/>
                    <a:pt x="0" y="89916"/>
                    <a:pt x="0" y="57912"/>
                  </a:cubicBezTo>
                  <a:cubicBezTo>
                    <a:pt x="0" y="25908"/>
                    <a:pt x="25908" y="0"/>
                    <a:pt x="57912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00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64" name="Shape 127"/>
            <p:cNvSpPr/>
            <p:nvPr/>
          </p:nvSpPr>
          <p:spPr>
            <a:xfrm>
              <a:off x="1623060" y="2231136"/>
              <a:ext cx="115824" cy="115824"/>
            </a:xfrm>
            <a:custGeom>
              <a:avLst/>
              <a:gdLst/>
              <a:ahLst/>
              <a:cxnLst/>
              <a:rect l="0" t="0" r="0" b="0"/>
              <a:pathLst>
                <a:path w="115824" h="115824">
                  <a:moveTo>
                    <a:pt x="0" y="57912"/>
                  </a:moveTo>
                  <a:cubicBezTo>
                    <a:pt x="0" y="25908"/>
                    <a:pt x="25908" y="0"/>
                    <a:pt x="57912" y="0"/>
                  </a:cubicBezTo>
                  <a:cubicBezTo>
                    <a:pt x="89916" y="0"/>
                    <a:pt x="115824" y="25908"/>
                    <a:pt x="115824" y="57912"/>
                  </a:cubicBezTo>
                  <a:cubicBezTo>
                    <a:pt x="115824" y="89916"/>
                    <a:pt x="89916" y="115824"/>
                    <a:pt x="57912" y="115824"/>
                  </a:cubicBezTo>
                  <a:cubicBezTo>
                    <a:pt x="25908" y="115824"/>
                    <a:pt x="0" y="89916"/>
                    <a:pt x="0" y="57912"/>
                  </a:cubicBezTo>
                  <a:close/>
                </a:path>
              </a:pathLst>
            </a:custGeom>
            <a:ln w="12700" cap="flat">
              <a:miter lim="127000"/>
            </a:ln>
          </p:spPr>
          <p:style>
            <a:lnRef idx="1">
              <a:srgbClr val="FF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65" name="Shape 128"/>
            <p:cNvSpPr/>
            <p:nvPr/>
          </p:nvSpPr>
          <p:spPr>
            <a:xfrm>
              <a:off x="381000" y="1313688"/>
              <a:ext cx="115824" cy="115824"/>
            </a:xfrm>
            <a:custGeom>
              <a:avLst/>
              <a:gdLst/>
              <a:ahLst/>
              <a:cxnLst/>
              <a:rect l="0" t="0" r="0" b="0"/>
              <a:pathLst>
                <a:path w="115824" h="115824">
                  <a:moveTo>
                    <a:pt x="57912" y="0"/>
                  </a:moveTo>
                  <a:cubicBezTo>
                    <a:pt x="89916" y="0"/>
                    <a:pt x="115824" y="25908"/>
                    <a:pt x="115824" y="57912"/>
                  </a:cubicBezTo>
                  <a:cubicBezTo>
                    <a:pt x="115824" y="89916"/>
                    <a:pt x="89916" y="115824"/>
                    <a:pt x="57912" y="115824"/>
                  </a:cubicBezTo>
                  <a:cubicBezTo>
                    <a:pt x="25908" y="115824"/>
                    <a:pt x="0" y="89916"/>
                    <a:pt x="0" y="57912"/>
                  </a:cubicBezTo>
                  <a:cubicBezTo>
                    <a:pt x="0" y="25908"/>
                    <a:pt x="25908" y="0"/>
                    <a:pt x="57912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00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66" name="Shape 129"/>
            <p:cNvSpPr/>
            <p:nvPr/>
          </p:nvSpPr>
          <p:spPr>
            <a:xfrm>
              <a:off x="381000" y="1313688"/>
              <a:ext cx="115824" cy="115824"/>
            </a:xfrm>
            <a:custGeom>
              <a:avLst/>
              <a:gdLst/>
              <a:ahLst/>
              <a:cxnLst/>
              <a:rect l="0" t="0" r="0" b="0"/>
              <a:pathLst>
                <a:path w="115824" h="115824">
                  <a:moveTo>
                    <a:pt x="0" y="57912"/>
                  </a:moveTo>
                  <a:cubicBezTo>
                    <a:pt x="0" y="25908"/>
                    <a:pt x="25908" y="0"/>
                    <a:pt x="57912" y="0"/>
                  </a:cubicBezTo>
                  <a:cubicBezTo>
                    <a:pt x="89916" y="0"/>
                    <a:pt x="115824" y="25908"/>
                    <a:pt x="115824" y="57912"/>
                  </a:cubicBezTo>
                  <a:cubicBezTo>
                    <a:pt x="115824" y="89916"/>
                    <a:pt x="89916" y="115824"/>
                    <a:pt x="57912" y="115824"/>
                  </a:cubicBezTo>
                  <a:cubicBezTo>
                    <a:pt x="25908" y="115824"/>
                    <a:pt x="0" y="89916"/>
                    <a:pt x="0" y="57912"/>
                  </a:cubicBezTo>
                  <a:close/>
                </a:path>
              </a:pathLst>
            </a:custGeom>
            <a:ln w="12700" cap="flat">
              <a:miter lim="127000"/>
            </a:ln>
          </p:spPr>
          <p:style>
            <a:lnRef idx="1">
              <a:srgbClr val="FF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67" name="Shape 130"/>
            <p:cNvSpPr/>
            <p:nvPr/>
          </p:nvSpPr>
          <p:spPr>
            <a:xfrm>
              <a:off x="3959352" y="3023616"/>
              <a:ext cx="115824" cy="115824"/>
            </a:xfrm>
            <a:custGeom>
              <a:avLst/>
              <a:gdLst/>
              <a:ahLst/>
              <a:cxnLst/>
              <a:rect l="0" t="0" r="0" b="0"/>
              <a:pathLst>
                <a:path w="115824" h="115824">
                  <a:moveTo>
                    <a:pt x="57912" y="0"/>
                  </a:moveTo>
                  <a:cubicBezTo>
                    <a:pt x="89916" y="0"/>
                    <a:pt x="115824" y="25908"/>
                    <a:pt x="115824" y="57912"/>
                  </a:cubicBezTo>
                  <a:cubicBezTo>
                    <a:pt x="115824" y="89916"/>
                    <a:pt x="89916" y="115824"/>
                    <a:pt x="57912" y="115824"/>
                  </a:cubicBezTo>
                  <a:cubicBezTo>
                    <a:pt x="25908" y="115824"/>
                    <a:pt x="0" y="89916"/>
                    <a:pt x="0" y="57912"/>
                  </a:cubicBezTo>
                  <a:cubicBezTo>
                    <a:pt x="0" y="25908"/>
                    <a:pt x="25908" y="0"/>
                    <a:pt x="57912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00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68" name="Shape 131"/>
            <p:cNvSpPr/>
            <p:nvPr/>
          </p:nvSpPr>
          <p:spPr>
            <a:xfrm>
              <a:off x="3959352" y="3023616"/>
              <a:ext cx="115824" cy="115824"/>
            </a:xfrm>
            <a:custGeom>
              <a:avLst/>
              <a:gdLst/>
              <a:ahLst/>
              <a:cxnLst/>
              <a:rect l="0" t="0" r="0" b="0"/>
              <a:pathLst>
                <a:path w="115824" h="115824">
                  <a:moveTo>
                    <a:pt x="0" y="57912"/>
                  </a:moveTo>
                  <a:cubicBezTo>
                    <a:pt x="0" y="25908"/>
                    <a:pt x="25908" y="0"/>
                    <a:pt x="57912" y="0"/>
                  </a:cubicBezTo>
                  <a:cubicBezTo>
                    <a:pt x="89916" y="0"/>
                    <a:pt x="115824" y="25908"/>
                    <a:pt x="115824" y="57912"/>
                  </a:cubicBezTo>
                  <a:cubicBezTo>
                    <a:pt x="115824" y="89916"/>
                    <a:pt x="89916" y="115824"/>
                    <a:pt x="57912" y="115824"/>
                  </a:cubicBezTo>
                  <a:cubicBezTo>
                    <a:pt x="25908" y="115824"/>
                    <a:pt x="0" y="89916"/>
                    <a:pt x="0" y="57912"/>
                  </a:cubicBezTo>
                  <a:close/>
                </a:path>
              </a:pathLst>
            </a:custGeom>
            <a:ln w="12700" cap="flat">
              <a:miter lim="127000"/>
            </a:ln>
          </p:spPr>
          <p:style>
            <a:lnRef idx="1">
              <a:srgbClr val="FF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69" name="Shape 132"/>
            <p:cNvSpPr/>
            <p:nvPr/>
          </p:nvSpPr>
          <p:spPr>
            <a:xfrm>
              <a:off x="3159252" y="653796"/>
              <a:ext cx="115824" cy="117348"/>
            </a:xfrm>
            <a:custGeom>
              <a:avLst/>
              <a:gdLst/>
              <a:ahLst/>
              <a:cxnLst/>
              <a:rect l="0" t="0" r="0" b="0"/>
              <a:pathLst>
                <a:path w="115824" h="117348">
                  <a:moveTo>
                    <a:pt x="57912" y="0"/>
                  </a:moveTo>
                  <a:cubicBezTo>
                    <a:pt x="89916" y="0"/>
                    <a:pt x="115824" y="26289"/>
                    <a:pt x="115824" y="58674"/>
                  </a:cubicBezTo>
                  <a:cubicBezTo>
                    <a:pt x="115824" y="91059"/>
                    <a:pt x="89916" y="117348"/>
                    <a:pt x="57912" y="117348"/>
                  </a:cubicBezTo>
                  <a:cubicBezTo>
                    <a:pt x="25908" y="117348"/>
                    <a:pt x="0" y="91059"/>
                    <a:pt x="0" y="58674"/>
                  </a:cubicBezTo>
                  <a:cubicBezTo>
                    <a:pt x="0" y="26289"/>
                    <a:pt x="25908" y="0"/>
                    <a:pt x="57912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00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70" name="Shape 133"/>
            <p:cNvSpPr/>
            <p:nvPr/>
          </p:nvSpPr>
          <p:spPr>
            <a:xfrm>
              <a:off x="3159252" y="653796"/>
              <a:ext cx="115824" cy="117348"/>
            </a:xfrm>
            <a:custGeom>
              <a:avLst/>
              <a:gdLst/>
              <a:ahLst/>
              <a:cxnLst/>
              <a:rect l="0" t="0" r="0" b="0"/>
              <a:pathLst>
                <a:path w="115824" h="117348">
                  <a:moveTo>
                    <a:pt x="0" y="58674"/>
                  </a:moveTo>
                  <a:cubicBezTo>
                    <a:pt x="0" y="26289"/>
                    <a:pt x="25908" y="0"/>
                    <a:pt x="57912" y="0"/>
                  </a:cubicBezTo>
                  <a:cubicBezTo>
                    <a:pt x="89916" y="0"/>
                    <a:pt x="115824" y="26289"/>
                    <a:pt x="115824" y="58674"/>
                  </a:cubicBezTo>
                  <a:cubicBezTo>
                    <a:pt x="115824" y="91059"/>
                    <a:pt x="89916" y="117348"/>
                    <a:pt x="57912" y="117348"/>
                  </a:cubicBezTo>
                  <a:cubicBezTo>
                    <a:pt x="25908" y="117348"/>
                    <a:pt x="0" y="91059"/>
                    <a:pt x="0" y="58674"/>
                  </a:cubicBezTo>
                  <a:close/>
                </a:path>
              </a:pathLst>
            </a:custGeom>
            <a:ln w="12700" cap="flat">
              <a:miter lim="127000"/>
            </a:ln>
          </p:spPr>
          <p:style>
            <a:lnRef idx="1">
              <a:srgbClr val="FF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71" name="Shape 134"/>
            <p:cNvSpPr/>
            <p:nvPr/>
          </p:nvSpPr>
          <p:spPr>
            <a:xfrm>
              <a:off x="3634740" y="448056"/>
              <a:ext cx="115824" cy="117348"/>
            </a:xfrm>
            <a:custGeom>
              <a:avLst/>
              <a:gdLst/>
              <a:ahLst/>
              <a:cxnLst/>
              <a:rect l="0" t="0" r="0" b="0"/>
              <a:pathLst>
                <a:path w="115824" h="117348">
                  <a:moveTo>
                    <a:pt x="57912" y="0"/>
                  </a:moveTo>
                  <a:cubicBezTo>
                    <a:pt x="89916" y="0"/>
                    <a:pt x="115824" y="26289"/>
                    <a:pt x="115824" y="58674"/>
                  </a:cubicBezTo>
                  <a:cubicBezTo>
                    <a:pt x="115824" y="91059"/>
                    <a:pt x="89916" y="117348"/>
                    <a:pt x="57912" y="117348"/>
                  </a:cubicBezTo>
                  <a:cubicBezTo>
                    <a:pt x="25908" y="117348"/>
                    <a:pt x="0" y="91059"/>
                    <a:pt x="0" y="58674"/>
                  </a:cubicBezTo>
                  <a:cubicBezTo>
                    <a:pt x="0" y="26289"/>
                    <a:pt x="25908" y="0"/>
                    <a:pt x="57912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00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72" name="Shape 135"/>
            <p:cNvSpPr/>
            <p:nvPr/>
          </p:nvSpPr>
          <p:spPr>
            <a:xfrm>
              <a:off x="3634740" y="448056"/>
              <a:ext cx="115824" cy="117348"/>
            </a:xfrm>
            <a:custGeom>
              <a:avLst/>
              <a:gdLst/>
              <a:ahLst/>
              <a:cxnLst/>
              <a:rect l="0" t="0" r="0" b="0"/>
              <a:pathLst>
                <a:path w="115824" h="117348">
                  <a:moveTo>
                    <a:pt x="0" y="58674"/>
                  </a:moveTo>
                  <a:cubicBezTo>
                    <a:pt x="0" y="26289"/>
                    <a:pt x="25908" y="0"/>
                    <a:pt x="57912" y="0"/>
                  </a:cubicBezTo>
                  <a:cubicBezTo>
                    <a:pt x="89916" y="0"/>
                    <a:pt x="115824" y="26289"/>
                    <a:pt x="115824" y="58674"/>
                  </a:cubicBezTo>
                  <a:cubicBezTo>
                    <a:pt x="115824" y="91059"/>
                    <a:pt x="89916" y="117348"/>
                    <a:pt x="57912" y="117348"/>
                  </a:cubicBezTo>
                  <a:cubicBezTo>
                    <a:pt x="25908" y="117348"/>
                    <a:pt x="0" y="91059"/>
                    <a:pt x="0" y="58674"/>
                  </a:cubicBezTo>
                  <a:close/>
                </a:path>
              </a:pathLst>
            </a:custGeom>
            <a:ln w="12700" cap="flat">
              <a:miter lim="127000"/>
            </a:ln>
          </p:spPr>
          <p:style>
            <a:lnRef idx="1">
              <a:srgbClr val="FF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73" name="Shape 136"/>
            <p:cNvSpPr/>
            <p:nvPr/>
          </p:nvSpPr>
          <p:spPr>
            <a:xfrm>
              <a:off x="2045208" y="1584960"/>
              <a:ext cx="99060" cy="97536"/>
            </a:xfrm>
            <a:custGeom>
              <a:avLst/>
              <a:gdLst/>
              <a:ahLst/>
              <a:cxnLst/>
              <a:rect l="0" t="0" r="0" b="0"/>
              <a:pathLst>
                <a:path w="99060" h="97536">
                  <a:moveTo>
                    <a:pt x="49530" y="0"/>
                  </a:moveTo>
                  <a:cubicBezTo>
                    <a:pt x="76835" y="0"/>
                    <a:pt x="99060" y="21844"/>
                    <a:pt x="99060" y="48768"/>
                  </a:cubicBezTo>
                  <a:cubicBezTo>
                    <a:pt x="99060" y="75692"/>
                    <a:pt x="76835" y="97536"/>
                    <a:pt x="49530" y="97536"/>
                  </a:cubicBezTo>
                  <a:cubicBezTo>
                    <a:pt x="22225" y="97536"/>
                    <a:pt x="0" y="75692"/>
                    <a:pt x="0" y="48768"/>
                  </a:cubicBezTo>
                  <a:cubicBezTo>
                    <a:pt x="0" y="21844"/>
                    <a:pt x="22225" y="0"/>
                    <a:pt x="49530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00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74" name="Shape 137"/>
            <p:cNvSpPr/>
            <p:nvPr/>
          </p:nvSpPr>
          <p:spPr>
            <a:xfrm>
              <a:off x="2045208" y="1584960"/>
              <a:ext cx="99060" cy="97536"/>
            </a:xfrm>
            <a:custGeom>
              <a:avLst/>
              <a:gdLst/>
              <a:ahLst/>
              <a:cxnLst/>
              <a:rect l="0" t="0" r="0" b="0"/>
              <a:pathLst>
                <a:path w="99060" h="97536">
                  <a:moveTo>
                    <a:pt x="0" y="48768"/>
                  </a:moveTo>
                  <a:cubicBezTo>
                    <a:pt x="0" y="21844"/>
                    <a:pt x="22225" y="0"/>
                    <a:pt x="49530" y="0"/>
                  </a:cubicBezTo>
                  <a:cubicBezTo>
                    <a:pt x="76835" y="0"/>
                    <a:pt x="99060" y="21844"/>
                    <a:pt x="99060" y="48768"/>
                  </a:cubicBezTo>
                  <a:cubicBezTo>
                    <a:pt x="99060" y="75692"/>
                    <a:pt x="76835" y="97536"/>
                    <a:pt x="49530" y="97536"/>
                  </a:cubicBezTo>
                  <a:cubicBezTo>
                    <a:pt x="22225" y="97536"/>
                    <a:pt x="0" y="75692"/>
                    <a:pt x="0" y="48768"/>
                  </a:cubicBezTo>
                  <a:close/>
                </a:path>
              </a:pathLst>
            </a:custGeom>
            <a:ln w="12700" cap="flat">
              <a:miter lim="127000"/>
            </a:ln>
          </p:spPr>
          <p:style>
            <a:lnRef idx="1">
              <a:srgbClr val="FF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75" name="Shape 138"/>
            <p:cNvSpPr/>
            <p:nvPr/>
          </p:nvSpPr>
          <p:spPr>
            <a:xfrm>
              <a:off x="2180844" y="967740"/>
              <a:ext cx="115824" cy="117348"/>
            </a:xfrm>
            <a:custGeom>
              <a:avLst/>
              <a:gdLst/>
              <a:ahLst/>
              <a:cxnLst/>
              <a:rect l="0" t="0" r="0" b="0"/>
              <a:pathLst>
                <a:path w="115824" h="117348">
                  <a:moveTo>
                    <a:pt x="57912" y="0"/>
                  </a:moveTo>
                  <a:cubicBezTo>
                    <a:pt x="89916" y="0"/>
                    <a:pt x="115824" y="26289"/>
                    <a:pt x="115824" y="58674"/>
                  </a:cubicBezTo>
                  <a:cubicBezTo>
                    <a:pt x="115824" y="91059"/>
                    <a:pt x="89916" y="117348"/>
                    <a:pt x="57912" y="117348"/>
                  </a:cubicBezTo>
                  <a:cubicBezTo>
                    <a:pt x="25908" y="117348"/>
                    <a:pt x="0" y="91059"/>
                    <a:pt x="0" y="58674"/>
                  </a:cubicBezTo>
                  <a:cubicBezTo>
                    <a:pt x="0" y="26289"/>
                    <a:pt x="25908" y="0"/>
                    <a:pt x="57912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00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76" name="Shape 139"/>
            <p:cNvSpPr/>
            <p:nvPr/>
          </p:nvSpPr>
          <p:spPr>
            <a:xfrm>
              <a:off x="2180844" y="967740"/>
              <a:ext cx="115824" cy="117348"/>
            </a:xfrm>
            <a:custGeom>
              <a:avLst/>
              <a:gdLst/>
              <a:ahLst/>
              <a:cxnLst/>
              <a:rect l="0" t="0" r="0" b="0"/>
              <a:pathLst>
                <a:path w="115824" h="117348">
                  <a:moveTo>
                    <a:pt x="0" y="58674"/>
                  </a:moveTo>
                  <a:cubicBezTo>
                    <a:pt x="0" y="26289"/>
                    <a:pt x="25908" y="0"/>
                    <a:pt x="57912" y="0"/>
                  </a:cubicBezTo>
                  <a:cubicBezTo>
                    <a:pt x="89916" y="0"/>
                    <a:pt x="115824" y="26289"/>
                    <a:pt x="115824" y="58674"/>
                  </a:cubicBezTo>
                  <a:cubicBezTo>
                    <a:pt x="115824" y="91059"/>
                    <a:pt x="89916" y="117348"/>
                    <a:pt x="57912" y="117348"/>
                  </a:cubicBezTo>
                  <a:cubicBezTo>
                    <a:pt x="25908" y="117348"/>
                    <a:pt x="0" y="91059"/>
                    <a:pt x="0" y="58674"/>
                  </a:cubicBezTo>
                  <a:close/>
                </a:path>
              </a:pathLst>
            </a:custGeom>
            <a:ln w="12700" cap="flat">
              <a:miter lim="127000"/>
            </a:ln>
          </p:spPr>
          <p:style>
            <a:lnRef idx="1">
              <a:srgbClr val="FF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77" name="Shape 140"/>
            <p:cNvSpPr/>
            <p:nvPr/>
          </p:nvSpPr>
          <p:spPr>
            <a:xfrm>
              <a:off x="1796796" y="594360"/>
              <a:ext cx="115824" cy="117348"/>
            </a:xfrm>
            <a:custGeom>
              <a:avLst/>
              <a:gdLst/>
              <a:ahLst/>
              <a:cxnLst/>
              <a:rect l="0" t="0" r="0" b="0"/>
              <a:pathLst>
                <a:path w="115824" h="117348">
                  <a:moveTo>
                    <a:pt x="57912" y="0"/>
                  </a:moveTo>
                  <a:cubicBezTo>
                    <a:pt x="89916" y="0"/>
                    <a:pt x="115824" y="26289"/>
                    <a:pt x="115824" y="58674"/>
                  </a:cubicBezTo>
                  <a:cubicBezTo>
                    <a:pt x="115824" y="91059"/>
                    <a:pt x="89916" y="117348"/>
                    <a:pt x="57912" y="117348"/>
                  </a:cubicBezTo>
                  <a:cubicBezTo>
                    <a:pt x="25908" y="117348"/>
                    <a:pt x="0" y="91059"/>
                    <a:pt x="0" y="58674"/>
                  </a:cubicBezTo>
                  <a:cubicBezTo>
                    <a:pt x="0" y="26289"/>
                    <a:pt x="25908" y="0"/>
                    <a:pt x="57912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00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78" name="Shape 141"/>
            <p:cNvSpPr/>
            <p:nvPr/>
          </p:nvSpPr>
          <p:spPr>
            <a:xfrm>
              <a:off x="1796796" y="594360"/>
              <a:ext cx="115824" cy="117348"/>
            </a:xfrm>
            <a:custGeom>
              <a:avLst/>
              <a:gdLst/>
              <a:ahLst/>
              <a:cxnLst/>
              <a:rect l="0" t="0" r="0" b="0"/>
              <a:pathLst>
                <a:path w="115824" h="117348">
                  <a:moveTo>
                    <a:pt x="0" y="58674"/>
                  </a:moveTo>
                  <a:cubicBezTo>
                    <a:pt x="0" y="26289"/>
                    <a:pt x="25908" y="0"/>
                    <a:pt x="57912" y="0"/>
                  </a:cubicBezTo>
                  <a:cubicBezTo>
                    <a:pt x="89916" y="0"/>
                    <a:pt x="115824" y="26289"/>
                    <a:pt x="115824" y="58674"/>
                  </a:cubicBezTo>
                  <a:cubicBezTo>
                    <a:pt x="115824" y="91059"/>
                    <a:pt x="89916" y="117348"/>
                    <a:pt x="57912" y="117348"/>
                  </a:cubicBezTo>
                  <a:cubicBezTo>
                    <a:pt x="25908" y="117348"/>
                    <a:pt x="0" y="91059"/>
                    <a:pt x="0" y="58674"/>
                  </a:cubicBezTo>
                  <a:close/>
                </a:path>
              </a:pathLst>
            </a:custGeom>
            <a:ln w="12700" cap="flat">
              <a:miter lim="127000"/>
            </a:ln>
          </p:spPr>
          <p:style>
            <a:lnRef idx="1">
              <a:srgbClr val="FF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79" name="Shape 142"/>
            <p:cNvSpPr/>
            <p:nvPr/>
          </p:nvSpPr>
          <p:spPr>
            <a:xfrm>
              <a:off x="1310640" y="461772"/>
              <a:ext cx="114300" cy="117348"/>
            </a:xfrm>
            <a:custGeom>
              <a:avLst/>
              <a:gdLst/>
              <a:ahLst/>
              <a:cxnLst/>
              <a:rect l="0" t="0" r="0" b="0"/>
              <a:pathLst>
                <a:path w="114300" h="117348">
                  <a:moveTo>
                    <a:pt x="57150" y="0"/>
                  </a:moveTo>
                  <a:cubicBezTo>
                    <a:pt x="88773" y="0"/>
                    <a:pt x="114300" y="26289"/>
                    <a:pt x="114300" y="58674"/>
                  </a:cubicBezTo>
                  <a:cubicBezTo>
                    <a:pt x="114300" y="91059"/>
                    <a:pt x="88773" y="117348"/>
                    <a:pt x="57150" y="117348"/>
                  </a:cubicBezTo>
                  <a:cubicBezTo>
                    <a:pt x="25527" y="117348"/>
                    <a:pt x="0" y="91059"/>
                    <a:pt x="0" y="58674"/>
                  </a:cubicBezTo>
                  <a:cubicBezTo>
                    <a:pt x="0" y="26289"/>
                    <a:pt x="25527" y="0"/>
                    <a:pt x="57150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00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80" name="Shape 143"/>
            <p:cNvSpPr/>
            <p:nvPr/>
          </p:nvSpPr>
          <p:spPr>
            <a:xfrm>
              <a:off x="1310640" y="461772"/>
              <a:ext cx="114300" cy="117348"/>
            </a:xfrm>
            <a:custGeom>
              <a:avLst/>
              <a:gdLst/>
              <a:ahLst/>
              <a:cxnLst/>
              <a:rect l="0" t="0" r="0" b="0"/>
              <a:pathLst>
                <a:path w="114300" h="117348">
                  <a:moveTo>
                    <a:pt x="0" y="58674"/>
                  </a:moveTo>
                  <a:cubicBezTo>
                    <a:pt x="0" y="26289"/>
                    <a:pt x="25527" y="0"/>
                    <a:pt x="57150" y="0"/>
                  </a:cubicBezTo>
                  <a:cubicBezTo>
                    <a:pt x="88773" y="0"/>
                    <a:pt x="114300" y="26289"/>
                    <a:pt x="114300" y="58674"/>
                  </a:cubicBezTo>
                  <a:cubicBezTo>
                    <a:pt x="114300" y="91059"/>
                    <a:pt x="88773" y="117348"/>
                    <a:pt x="57150" y="117348"/>
                  </a:cubicBezTo>
                  <a:cubicBezTo>
                    <a:pt x="25527" y="117348"/>
                    <a:pt x="0" y="91059"/>
                    <a:pt x="0" y="58674"/>
                  </a:cubicBezTo>
                  <a:close/>
                </a:path>
              </a:pathLst>
            </a:custGeom>
            <a:ln w="12700" cap="flat">
              <a:miter lim="127000"/>
            </a:ln>
          </p:spPr>
          <p:style>
            <a:lnRef idx="1">
              <a:srgbClr val="FF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81" name="Shape 144"/>
            <p:cNvSpPr/>
            <p:nvPr/>
          </p:nvSpPr>
          <p:spPr>
            <a:xfrm>
              <a:off x="4305300" y="1450848"/>
              <a:ext cx="115824" cy="115824"/>
            </a:xfrm>
            <a:custGeom>
              <a:avLst/>
              <a:gdLst/>
              <a:ahLst/>
              <a:cxnLst/>
              <a:rect l="0" t="0" r="0" b="0"/>
              <a:pathLst>
                <a:path w="115824" h="115824">
                  <a:moveTo>
                    <a:pt x="57912" y="0"/>
                  </a:moveTo>
                  <a:cubicBezTo>
                    <a:pt x="89916" y="0"/>
                    <a:pt x="115824" y="25908"/>
                    <a:pt x="115824" y="57912"/>
                  </a:cubicBezTo>
                  <a:cubicBezTo>
                    <a:pt x="115824" y="89916"/>
                    <a:pt x="89916" y="115824"/>
                    <a:pt x="57912" y="115824"/>
                  </a:cubicBezTo>
                  <a:cubicBezTo>
                    <a:pt x="25908" y="115824"/>
                    <a:pt x="0" y="89916"/>
                    <a:pt x="0" y="57912"/>
                  </a:cubicBezTo>
                  <a:cubicBezTo>
                    <a:pt x="0" y="25908"/>
                    <a:pt x="25908" y="0"/>
                    <a:pt x="57912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00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82" name="Shape 145"/>
            <p:cNvSpPr/>
            <p:nvPr/>
          </p:nvSpPr>
          <p:spPr>
            <a:xfrm>
              <a:off x="4305300" y="1450848"/>
              <a:ext cx="115824" cy="115824"/>
            </a:xfrm>
            <a:custGeom>
              <a:avLst/>
              <a:gdLst/>
              <a:ahLst/>
              <a:cxnLst/>
              <a:rect l="0" t="0" r="0" b="0"/>
              <a:pathLst>
                <a:path w="115824" h="115824">
                  <a:moveTo>
                    <a:pt x="0" y="57912"/>
                  </a:moveTo>
                  <a:cubicBezTo>
                    <a:pt x="0" y="25908"/>
                    <a:pt x="25908" y="0"/>
                    <a:pt x="57912" y="0"/>
                  </a:cubicBezTo>
                  <a:cubicBezTo>
                    <a:pt x="89916" y="0"/>
                    <a:pt x="115824" y="25908"/>
                    <a:pt x="115824" y="57912"/>
                  </a:cubicBezTo>
                  <a:cubicBezTo>
                    <a:pt x="115824" y="89916"/>
                    <a:pt x="89916" y="115824"/>
                    <a:pt x="57912" y="115824"/>
                  </a:cubicBezTo>
                  <a:cubicBezTo>
                    <a:pt x="25908" y="115824"/>
                    <a:pt x="0" y="89916"/>
                    <a:pt x="0" y="57912"/>
                  </a:cubicBezTo>
                  <a:close/>
                </a:path>
              </a:pathLst>
            </a:custGeom>
            <a:ln w="12700" cap="flat">
              <a:miter lim="127000"/>
            </a:ln>
          </p:spPr>
          <p:style>
            <a:lnRef idx="1">
              <a:srgbClr val="FF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83" name="Shape 146"/>
            <p:cNvSpPr/>
            <p:nvPr/>
          </p:nvSpPr>
          <p:spPr>
            <a:xfrm>
              <a:off x="984504" y="417576"/>
              <a:ext cx="115824" cy="117348"/>
            </a:xfrm>
            <a:custGeom>
              <a:avLst/>
              <a:gdLst/>
              <a:ahLst/>
              <a:cxnLst/>
              <a:rect l="0" t="0" r="0" b="0"/>
              <a:pathLst>
                <a:path w="115824" h="117348">
                  <a:moveTo>
                    <a:pt x="57912" y="0"/>
                  </a:moveTo>
                  <a:cubicBezTo>
                    <a:pt x="89916" y="0"/>
                    <a:pt x="115824" y="26289"/>
                    <a:pt x="115824" y="58674"/>
                  </a:cubicBezTo>
                  <a:cubicBezTo>
                    <a:pt x="115824" y="91059"/>
                    <a:pt x="89916" y="117348"/>
                    <a:pt x="57912" y="117348"/>
                  </a:cubicBezTo>
                  <a:cubicBezTo>
                    <a:pt x="25908" y="117348"/>
                    <a:pt x="0" y="91059"/>
                    <a:pt x="0" y="58674"/>
                  </a:cubicBezTo>
                  <a:cubicBezTo>
                    <a:pt x="0" y="26289"/>
                    <a:pt x="25908" y="0"/>
                    <a:pt x="57912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00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84" name="Shape 147"/>
            <p:cNvSpPr/>
            <p:nvPr/>
          </p:nvSpPr>
          <p:spPr>
            <a:xfrm>
              <a:off x="984504" y="417576"/>
              <a:ext cx="115824" cy="117348"/>
            </a:xfrm>
            <a:custGeom>
              <a:avLst/>
              <a:gdLst/>
              <a:ahLst/>
              <a:cxnLst/>
              <a:rect l="0" t="0" r="0" b="0"/>
              <a:pathLst>
                <a:path w="115824" h="117348">
                  <a:moveTo>
                    <a:pt x="0" y="58674"/>
                  </a:moveTo>
                  <a:cubicBezTo>
                    <a:pt x="0" y="26289"/>
                    <a:pt x="25908" y="0"/>
                    <a:pt x="57912" y="0"/>
                  </a:cubicBezTo>
                  <a:cubicBezTo>
                    <a:pt x="89916" y="0"/>
                    <a:pt x="115824" y="26289"/>
                    <a:pt x="115824" y="58674"/>
                  </a:cubicBezTo>
                  <a:cubicBezTo>
                    <a:pt x="115824" y="91059"/>
                    <a:pt x="89916" y="117348"/>
                    <a:pt x="57912" y="117348"/>
                  </a:cubicBezTo>
                  <a:cubicBezTo>
                    <a:pt x="25908" y="117348"/>
                    <a:pt x="0" y="91059"/>
                    <a:pt x="0" y="58674"/>
                  </a:cubicBezTo>
                  <a:close/>
                </a:path>
              </a:pathLst>
            </a:custGeom>
            <a:ln w="12700" cap="flat">
              <a:miter lim="127000"/>
            </a:ln>
          </p:spPr>
          <p:style>
            <a:lnRef idx="1">
              <a:srgbClr val="FF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85" name="Shape 148"/>
            <p:cNvSpPr/>
            <p:nvPr/>
          </p:nvSpPr>
          <p:spPr>
            <a:xfrm>
              <a:off x="1612392" y="521208"/>
              <a:ext cx="115824" cy="117348"/>
            </a:xfrm>
            <a:custGeom>
              <a:avLst/>
              <a:gdLst/>
              <a:ahLst/>
              <a:cxnLst/>
              <a:rect l="0" t="0" r="0" b="0"/>
              <a:pathLst>
                <a:path w="115824" h="117348">
                  <a:moveTo>
                    <a:pt x="57912" y="0"/>
                  </a:moveTo>
                  <a:cubicBezTo>
                    <a:pt x="89916" y="0"/>
                    <a:pt x="115824" y="26289"/>
                    <a:pt x="115824" y="58674"/>
                  </a:cubicBezTo>
                  <a:cubicBezTo>
                    <a:pt x="115824" y="91059"/>
                    <a:pt x="89916" y="117348"/>
                    <a:pt x="57912" y="117348"/>
                  </a:cubicBezTo>
                  <a:cubicBezTo>
                    <a:pt x="25908" y="117348"/>
                    <a:pt x="0" y="91059"/>
                    <a:pt x="0" y="58674"/>
                  </a:cubicBezTo>
                  <a:cubicBezTo>
                    <a:pt x="0" y="26289"/>
                    <a:pt x="25908" y="0"/>
                    <a:pt x="57912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00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86" name="Shape 149"/>
            <p:cNvSpPr/>
            <p:nvPr/>
          </p:nvSpPr>
          <p:spPr>
            <a:xfrm>
              <a:off x="1612392" y="521208"/>
              <a:ext cx="115824" cy="117348"/>
            </a:xfrm>
            <a:custGeom>
              <a:avLst/>
              <a:gdLst/>
              <a:ahLst/>
              <a:cxnLst/>
              <a:rect l="0" t="0" r="0" b="0"/>
              <a:pathLst>
                <a:path w="115824" h="117348">
                  <a:moveTo>
                    <a:pt x="0" y="58674"/>
                  </a:moveTo>
                  <a:cubicBezTo>
                    <a:pt x="0" y="26289"/>
                    <a:pt x="25908" y="0"/>
                    <a:pt x="57912" y="0"/>
                  </a:cubicBezTo>
                  <a:cubicBezTo>
                    <a:pt x="89916" y="0"/>
                    <a:pt x="115824" y="26289"/>
                    <a:pt x="115824" y="58674"/>
                  </a:cubicBezTo>
                  <a:cubicBezTo>
                    <a:pt x="115824" y="91059"/>
                    <a:pt x="89916" y="117348"/>
                    <a:pt x="57912" y="117348"/>
                  </a:cubicBezTo>
                  <a:cubicBezTo>
                    <a:pt x="25908" y="117348"/>
                    <a:pt x="0" y="91059"/>
                    <a:pt x="0" y="58674"/>
                  </a:cubicBezTo>
                  <a:close/>
                </a:path>
              </a:pathLst>
            </a:custGeom>
            <a:ln w="12700" cap="flat">
              <a:miter lim="127000"/>
            </a:ln>
          </p:spPr>
          <p:style>
            <a:lnRef idx="1">
              <a:srgbClr val="FF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87" name="Shape 150"/>
            <p:cNvSpPr/>
            <p:nvPr/>
          </p:nvSpPr>
          <p:spPr>
            <a:xfrm>
              <a:off x="1237488" y="687324"/>
              <a:ext cx="115824" cy="117348"/>
            </a:xfrm>
            <a:custGeom>
              <a:avLst/>
              <a:gdLst/>
              <a:ahLst/>
              <a:cxnLst/>
              <a:rect l="0" t="0" r="0" b="0"/>
              <a:pathLst>
                <a:path w="115824" h="117348">
                  <a:moveTo>
                    <a:pt x="57912" y="0"/>
                  </a:moveTo>
                  <a:cubicBezTo>
                    <a:pt x="89916" y="0"/>
                    <a:pt x="115824" y="26289"/>
                    <a:pt x="115824" y="58674"/>
                  </a:cubicBezTo>
                  <a:cubicBezTo>
                    <a:pt x="115824" y="91059"/>
                    <a:pt x="89916" y="117348"/>
                    <a:pt x="57912" y="117348"/>
                  </a:cubicBezTo>
                  <a:cubicBezTo>
                    <a:pt x="25908" y="117348"/>
                    <a:pt x="0" y="91059"/>
                    <a:pt x="0" y="58674"/>
                  </a:cubicBezTo>
                  <a:cubicBezTo>
                    <a:pt x="0" y="26289"/>
                    <a:pt x="25908" y="0"/>
                    <a:pt x="57912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00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88" name="Shape 151"/>
            <p:cNvSpPr/>
            <p:nvPr/>
          </p:nvSpPr>
          <p:spPr>
            <a:xfrm>
              <a:off x="1237488" y="687324"/>
              <a:ext cx="115824" cy="117348"/>
            </a:xfrm>
            <a:custGeom>
              <a:avLst/>
              <a:gdLst/>
              <a:ahLst/>
              <a:cxnLst/>
              <a:rect l="0" t="0" r="0" b="0"/>
              <a:pathLst>
                <a:path w="115824" h="117348">
                  <a:moveTo>
                    <a:pt x="0" y="58674"/>
                  </a:moveTo>
                  <a:cubicBezTo>
                    <a:pt x="0" y="26289"/>
                    <a:pt x="25908" y="0"/>
                    <a:pt x="57912" y="0"/>
                  </a:cubicBezTo>
                  <a:cubicBezTo>
                    <a:pt x="89916" y="0"/>
                    <a:pt x="115824" y="26289"/>
                    <a:pt x="115824" y="58674"/>
                  </a:cubicBezTo>
                  <a:cubicBezTo>
                    <a:pt x="115824" y="91059"/>
                    <a:pt x="89916" y="117348"/>
                    <a:pt x="57912" y="117348"/>
                  </a:cubicBezTo>
                  <a:cubicBezTo>
                    <a:pt x="25908" y="117348"/>
                    <a:pt x="0" y="91059"/>
                    <a:pt x="0" y="58674"/>
                  </a:cubicBezTo>
                  <a:close/>
                </a:path>
              </a:pathLst>
            </a:custGeom>
            <a:ln w="12700" cap="flat">
              <a:miter lim="127000"/>
            </a:ln>
          </p:spPr>
          <p:style>
            <a:lnRef idx="1">
              <a:srgbClr val="FF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89" name="Shape 152"/>
            <p:cNvSpPr/>
            <p:nvPr/>
          </p:nvSpPr>
          <p:spPr>
            <a:xfrm>
              <a:off x="1595628" y="646176"/>
              <a:ext cx="115824" cy="115824"/>
            </a:xfrm>
            <a:custGeom>
              <a:avLst/>
              <a:gdLst/>
              <a:ahLst/>
              <a:cxnLst/>
              <a:rect l="0" t="0" r="0" b="0"/>
              <a:pathLst>
                <a:path w="115824" h="115824">
                  <a:moveTo>
                    <a:pt x="57912" y="0"/>
                  </a:moveTo>
                  <a:cubicBezTo>
                    <a:pt x="89916" y="0"/>
                    <a:pt x="115824" y="25908"/>
                    <a:pt x="115824" y="57912"/>
                  </a:cubicBezTo>
                  <a:cubicBezTo>
                    <a:pt x="115824" y="89916"/>
                    <a:pt x="89916" y="115824"/>
                    <a:pt x="57912" y="115824"/>
                  </a:cubicBezTo>
                  <a:cubicBezTo>
                    <a:pt x="25908" y="115824"/>
                    <a:pt x="0" y="89916"/>
                    <a:pt x="0" y="57912"/>
                  </a:cubicBezTo>
                  <a:cubicBezTo>
                    <a:pt x="0" y="25908"/>
                    <a:pt x="25908" y="0"/>
                    <a:pt x="57912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00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90" name="Shape 153"/>
            <p:cNvSpPr/>
            <p:nvPr/>
          </p:nvSpPr>
          <p:spPr>
            <a:xfrm>
              <a:off x="1595628" y="646176"/>
              <a:ext cx="115824" cy="115824"/>
            </a:xfrm>
            <a:custGeom>
              <a:avLst/>
              <a:gdLst/>
              <a:ahLst/>
              <a:cxnLst/>
              <a:rect l="0" t="0" r="0" b="0"/>
              <a:pathLst>
                <a:path w="115824" h="115824">
                  <a:moveTo>
                    <a:pt x="0" y="57912"/>
                  </a:moveTo>
                  <a:cubicBezTo>
                    <a:pt x="0" y="25908"/>
                    <a:pt x="25908" y="0"/>
                    <a:pt x="57912" y="0"/>
                  </a:cubicBezTo>
                  <a:cubicBezTo>
                    <a:pt x="89916" y="0"/>
                    <a:pt x="115824" y="25908"/>
                    <a:pt x="115824" y="57912"/>
                  </a:cubicBezTo>
                  <a:cubicBezTo>
                    <a:pt x="115824" y="89916"/>
                    <a:pt x="89916" y="115824"/>
                    <a:pt x="57912" y="115824"/>
                  </a:cubicBezTo>
                  <a:cubicBezTo>
                    <a:pt x="25908" y="115824"/>
                    <a:pt x="0" y="89916"/>
                    <a:pt x="0" y="57912"/>
                  </a:cubicBezTo>
                  <a:close/>
                </a:path>
              </a:pathLst>
            </a:custGeom>
            <a:ln w="12700" cap="flat">
              <a:miter lim="127000"/>
            </a:ln>
          </p:spPr>
          <p:style>
            <a:lnRef idx="1">
              <a:srgbClr val="FF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91" name="Shape 154"/>
            <p:cNvSpPr/>
            <p:nvPr/>
          </p:nvSpPr>
          <p:spPr>
            <a:xfrm>
              <a:off x="1469136" y="638556"/>
              <a:ext cx="115824" cy="117348"/>
            </a:xfrm>
            <a:custGeom>
              <a:avLst/>
              <a:gdLst/>
              <a:ahLst/>
              <a:cxnLst/>
              <a:rect l="0" t="0" r="0" b="0"/>
              <a:pathLst>
                <a:path w="115824" h="117348">
                  <a:moveTo>
                    <a:pt x="57912" y="0"/>
                  </a:moveTo>
                  <a:cubicBezTo>
                    <a:pt x="89916" y="0"/>
                    <a:pt x="115824" y="26289"/>
                    <a:pt x="115824" y="58674"/>
                  </a:cubicBezTo>
                  <a:cubicBezTo>
                    <a:pt x="115824" y="91059"/>
                    <a:pt x="89916" y="117348"/>
                    <a:pt x="57912" y="117348"/>
                  </a:cubicBezTo>
                  <a:cubicBezTo>
                    <a:pt x="25908" y="117348"/>
                    <a:pt x="0" y="91059"/>
                    <a:pt x="0" y="58674"/>
                  </a:cubicBezTo>
                  <a:cubicBezTo>
                    <a:pt x="0" y="26289"/>
                    <a:pt x="25908" y="0"/>
                    <a:pt x="57912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00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92" name="Shape 155"/>
            <p:cNvSpPr/>
            <p:nvPr/>
          </p:nvSpPr>
          <p:spPr>
            <a:xfrm>
              <a:off x="1469136" y="638556"/>
              <a:ext cx="115824" cy="117348"/>
            </a:xfrm>
            <a:custGeom>
              <a:avLst/>
              <a:gdLst/>
              <a:ahLst/>
              <a:cxnLst/>
              <a:rect l="0" t="0" r="0" b="0"/>
              <a:pathLst>
                <a:path w="115824" h="117348">
                  <a:moveTo>
                    <a:pt x="0" y="58674"/>
                  </a:moveTo>
                  <a:cubicBezTo>
                    <a:pt x="0" y="26289"/>
                    <a:pt x="25908" y="0"/>
                    <a:pt x="57912" y="0"/>
                  </a:cubicBezTo>
                  <a:cubicBezTo>
                    <a:pt x="89916" y="0"/>
                    <a:pt x="115824" y="26289"/>
                    <a:pt x="115824" y="58674"/>
                  </a:cubicBezTo>
                  <a:cubicBezTo>
                    <a:pt x="115824" y="91059"/>
                    <a:pt x="89916" y="117348"/>
                    <a:pt x="57912" y="117348"/>
                  </a:cubicBezTo>
                  <a:cubicBezTo>
                    <a:pt x="25908" y="117348"/>
                    <a:pt x="0" y="91059"/>
                    <a:pt x="0" y="58674"/>
                  </a:cubicBezTo>
                  <a:close/>
                </a:path>
              </a:pathLst>
            </a:custGeom>
            <a:ln w="12700" cap="flat">
              <a:miter lim="127000"/>
            </a:ln>
          </p:spPr>
          <p:style>
            <a:lnRef idx="1">
              <a:srgbClr val="FF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93" name="Shape 156"/>
            <p:cNvSpPr/>
            <p:nvPr/>
          </p:nvSpPr>
          <p:spPr>
            <a:xfrm>
              <a:off x="3122676" y="850392"/>
              <a:ext cx="115824" cy="117348"/>
            </a:xfrm>
            <a:custGeom>
              <a:avLst/>
              <a:gdLst/>
              <a:ahLst/>
              <a:cxnLst/>
              <a:rect l="0" t="0" r="0" b="0"/>
              <a:pathLst>
                <a:path w="115824" h="117348">
                  <a:moveTo>
                    <a:pt x="57912" y="0"/>
                  </a:moveTo>
                  <a:cubicBezTo>
                    <a:pt x="89916" y="0"/>
                    <a:pt x="115824" y="26289"/>
                    <a:pt x="115824" y="58674"/>
                  </a:cubicBezTo>
                  <a:cubicBezTo>
                    <a:pt x="115824" y="91059"/>
                    <a:pt x="89916" y="117348"/>
                    <a:pt x="57912" y="117348"/>
                  </a:cubicBezTo>
                  <a:cubicBezTo>
                    <a:pt x="25908" y="117348"/>
                    <a:pt x="0" y="91059"/>
                    <a:pt x="0" y="58674"/>
                  </a:cubicBezTo>
                  <a:cubicBezTo>
                    <a:pt x="0" y="26289"/>
                    <a:pt x="25908" y="0"/>
                    <a:pt x="57912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00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94" name="Shape 157"/>
            <p:cNvSpPr/>
            <p:nvPr/>
          </p:nvSpPr>
          <p:spPr>
            <a:xfrm>
              <a:off x="3122676" y="850392"/>
              <a:ext cx="115824" cy="117348"/>
            </a:xfrm>
            <a:custGeom>
              <a:avLst/>
              <a:gdLst/>
              <a:ahLst/>
              <a:cxnLst/>
              <a:rect l="0" t="0" r="0" b="0"/>
              <a:pathLst>
                <a:path w="115824" h="117348">
                  <a:moveTo>
                    <a:pt x="0" y="58674"/>
                  </a:moveTo>
                  <a:cubicBezTo>
                    <a:pt x="0" y="26289"/>
                    <a:pt x="25908" y="0"/>
                    <a:pt x="57912" y="0"/>
                  </a:cubicBezTo>
                  <a:cubicBezTo>
                    <a:pt x="89916" y="0"/>
                    <a:pt x="115824" y="26289"/>
                    <a:pt x="115824" y="58674"/>
                  </a:cubicBezTo>
                  <a:cubicBezTo>
                    <a:pt x="115824" y="91059"/>
                    <a:pt x="89916" y="117348"/>
                    <a:pt x="57912" y="117348"/>
                  </a:cubicBezTo>
                  <a:cubicBezTo>
                    <a:pt x="25908" y="117348"/>
                    <a:pt x="0" y="91059"/>
                    <a:pt x="0" y="58674"/>
                  </a:cubicBezTo>
                  <a:close/>
                </a:path>
              </a:pathLst>
            </a:custGeom>
            <a:ln w="12700" cap="flat">
              <a:miter lim="127000"/>
            </a:ln>
          </p:spPr>
          <p:style>
            <a:lnRef idx="1">
              <a:srgbClr val="FF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95" name="Shape 158"/>
            <p:cNvSpPr/>
            <p:nvPr/>
          </p:nvSpPr>
          <p:spPr>
            <a:xfrm>
              <a:off x="4148328" y="679704"/>
              <a:ext cx="115824" cy="117348"/>
            </a:xfrm>
            <a:custGeom>
              <a:avLst/>
              <a:gdLst/>
              <a:ahLst/>
              <a:cxnLst/>
              <a:rect l="0" t="0" r="0" b="0"/>
              <a:pathLst>
                <a:path w="115824" h="117348">
                  <a:moveTo>
                    <a:pt x="57912" y="0"/>
                  </a:moveTo>
                  <a:cubicBezTo>
                    <a:pt x="89916" y="0"/>
                    <a:pt x="115824" y="26289"/>
                    <a:pt x="115824" y="58674"/>
                  </a:cubicBezTo>
                  <a:cubicBezTo>
                    <a:pt x="115824" y="91059"/>
                    <a:pt x="89916" y="117348"/>
                    <a:pt x="57912" y="117348"/>
                  </a:cubicBezTo>
                  <a:cubicBezTo>
                    <a:pt x="25908" y="117348"/>
                    <a:pt x="0" y="91059"/>
                    <a:pt x="0" y="58674"/>
                  </a:cubicBezTo>
                  <a:cubicBezTo>
                    <a:pt x="0" y="26289"/>
                    <a:pt x="25908" y="0"/>
                    <a:pt x="57912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00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96" name="Shape 159"/>
            <p:cNvSpPr/>
            <p:nvPr/>
          </p:nvSpPr>
          <p:spPr>
            <a:xfrm>
              <a:off x="4148328" y="679704"/>
              <a:ext cx="115824" cy="117348"/>
            </a:xfrm>
            <a:custGeom>
              <a:avLst/>
              <a:gdLst/>
              <a:ahLst/>
              <a:cxnLst/>
              <a:rect l="0" t="0" r="0" b="0"/>
              <a:pathLst>
                <a:path w="115824" h="117348">
                  <a:moveTo>
                    <a:pt x="0" y="58674"/>
                  </a:moveTo>
                  <a:cubicBezTo>
                    <a:pt x="0" y="26289"/>
                    <a:pt x="25908" y="0"/>
                    <a:pt x="57912" y="0"/>
                  </a:cubicBezTo>
                  <a:cubicBezTo>
                    <a:pt x="89916" y="0"/>
                    <a:pt x="115824" y="26289"/>
                    <a:pt x="115824" y="58674"/>
                  </a:cubicBezTo>
                  <a:cubicBezTo>
                    <a:pt x="115824" y="91059"/>
                    <a:pt x="89916" y="117348"/>
                    <a:pt x="57912" y="117348"/>
                  </a:cubicBezTo>
                  <a:cubicBezTo>
                    <a:pt x="25908" y="117348"/>
                    <a:pt x="0" y="91059"/>
                    <a:pt x="0" y="58674"/>
                  </a:cubicBezTo>
                  <a:close/>
                </a:path>
              </a:pathLst>
            </a:custGeom>
            <a:ln w="12700" cap="flat">
              <a:miter lim="127000"/>
            </a:ln>
          </p:spPr>
          <p:style>
            <a:lnRef idx="1">
              <a:srgbClr val="FF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3" name="Rectangle 2"/>
          <p:cNvSpPr/>
          <p:nvPr/>
        </p:nvSpPr>
        <p:spPr>
          <a:xfrm>
            <a:off x="8739" y="1154111"/>
            <a:ext cx="9069948" cy="649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350" marR="0" indent="-6350">
              <a:lnSpc>
                <a:spcPct val="103000"/>
              </a:lnSpc>
              <a:spcBef>
                <a:spcPts val="0"/>
              </a:spcBef>
              <a:spcAft>
                <a:spcPts val="370"/>
              </a:spcAft>
            </a:pPr>
            <a:r>
              <a:rPr lang="en-US" sz="1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Tripoli, </a:t>
            </a:r>
            <a:r>
              <a:rPr lang="en-US" sz="1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Misurata</a:t>
            </a:r>
            <a:r>
              <a:rPr lang="en-US" sz="1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, </a:t>
            </a:r>
            <a:r>
              <a:rPr lang="en-US" sz="1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Tarhunah</a:t>
            </a:r>
            <a:r>
              <a:rPr lang="en-US" sz="1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, </a:t>
            </a:r>
            <a:r>
              <a:rPr lang="en-US" sz="1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Ghanima</a:t>
            </a:r>
            <a:r>
              <a:rPr lang="en-US" sz="1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, </a:t>
            </a:r>
            <a:r>
              <a:rPr lang="en-US" sz="1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Msallata</a:t>
            </a:r>
            <a:r>
              <a:rPr lang="en-US" sz="1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, </a:t>
            </a:r>
            <a:r>
              <a:rPr lang="en-US" sz="1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Zuwara</a:t>
            </a:r>
            <a:r>
              <a:rPr lang="en-US" sz="1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, </a:t>
            </a:r>
            <a:r>
              <a:rPr lang="en-US" sz="1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Gharyan</a:t>
            </a:r>
            <a:r>
              <a:rPr lang="en-US" sz="1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, Sirte, </a:t>
            </a:r>
            <a:r>
              <a:rPr lang="en-US" sz="1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Benghazi,Magrun</a:t>
            </a:r>
            <a:r>
              <a:rPr lang="en-US" sz="1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, </a:t>
            </a:r>
            <a:r>
              <a:rPr lang="en-US" sz="1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Derna</a:t>
            </a:r>
            <a:r>
              <a:rPr lang="en-US" sz="1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, </a:t>
            </a:r>
            <a:r>
              <a:rPr lang="en-US" sz="1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Houn</a:t>
            </a:r>
            <a:r>
              <a:rPr lang="en-US" sz="1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, </a:t>
            </a:r>
            <a:r>
              <a:rPr lang="en-US" sz="1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Gadamis</a:t>
            </a:r>
            <a:r>
              <a:rPr lang="en-US" sz="1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, Sabha, </a:t>
            </a:r>
            <a:r>
              <a:rPr lang="en-US" sz="1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Kufra</a:t>
            </a:r>
            <a:r>
              <a:rPr lang="en-US" sz="1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, </a:t>
            </a:r>
            <a:r>
              <a:rPr lang="en-US" sz="1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Tobruk</a:t>
            </a:r>
            <a:r>
              <a:rPr lang="en-US" sz="1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, </a:t>
            </a:r>
            <a:r>
              <a:rPr lang="en-US" sz="1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Jaghbub</a:t>
            </a:r>
            <a:endParaRPr lang="en-US" sz="1100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3175" marR="155575" indent="0">
              <a:lnSpc>
                <a:spcPct val="98000"/>
              </a:lnSpc>
              <a:spcBef>
                <a:spcPts val="0"/>
              </a:spcBef>
              <a:spcAft>
                <a:spcPts val="1550"/>
              </a:spcAft>
            </a:pPr>
            <a:r>
              <a:rPr lang="en-US" sz="1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Typical Meteorological Year (TMY) data represents the weather for a "median year”. Data are retrieved from NREL’s Developer Network: </a:t>
            </a:r>
            <a:r>
              <a:rPr lang="en-US" sz="1100" dirty="0">
                <a:solidFill>
                  <a:srgbClr val="0563C1"/>
                </a:solidFill>
                <a:latin typeface="Calibri" panose="020F0502020204030204" pitchFamily="34" charset="0"/>
                <a:ea typeface="Calibri" panose="020F0502020204030204" pitchFamily="34" charset="0"/>
                <a:hlinkClick r:id="rId4"/>
              </a:rPr>
              <a:t>https://developer.nrel.gov/ </a:t>
            </a:r>
            <a:r>
              <a:rPr lang="en-US" sz="1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Comparison of Monthly Average Wind Speed (m/s) at Height of 10m</a:t>
            </a:r>
          </a:p>
        </p:txBody>
      </p:sp>
      <p:pic>
        <p:nvPicPr>
          <p:cNvPr id="98" name="Picture 97"/>
          <p:cNvPicPr/>
          <p:nvPr/>
        </p:nvPicPr>
        <p:blipFill>
          <a:blip r:embed="rId5"/>
          <a:stretch>
            <a:fillRect/>
          </a:stretch>
        </p:blipFill>
        <p:spPr>
          <a:xfrm>
            <a:off x="2471863" y="2519253"/>
            <a:ext cx="3973978" cy="1528759"/>
          </a:xfrm>
          <a:prstGeom prst="rect">
            <a:avLst/>
          </a:prstGeom>
        </p:spPr>
      </p:pic>
      <p:pic>
        <p:nvPicPr>
          <p:cNvPr id="99" name="Picture 98"/>
          <p:cNvPicPr/>
          <p:nvPr/>
        </p:nvPicPr>
        <p:blipFill>
          <a:blip r:embed="rId6"/>
          <a:stretch>
            <a:fillRect/>
          </a:stretch>
        </p:blipFill>
        <p:spPr>
          <a:xfrm>
            <a:off x="1820473" y="4126514"/>
            <a:ext cx="5575824" cy="2673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2684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031D881-C51B-E130-6DBD-1F7C850260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599" y="1212243"/>
            <a:ext cx="7044381" cy="533739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1677DF8-7849-39A1-6369-3817FF4999BA}"/>
              </a:ext>
            </a:extLst>
          </p:cNvPr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9FDF39-6959-96FF-38F8-FD8466166BAB}"/>
              </a:ext>
            </a:extLst>
          </p:cNvPr>
          <p:cNvSpPr txBox="1"/>
          <p:nvPr/>
        </p:nvSpPr>
        <p:spPr>
          <a:xfrm>
            <a:off x="1696639" y="873689"/>
            <a:ext cx="575071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Research Work</a:t>
            </a:r>
            <a:r>
              <a:rPr lang="en-US" sz="1600" spc="8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for</a:t>
            </a:r>
            <a:r>
              <a:rPr lang="en-US" sz="1600" spc="8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spc="8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mproving</a:t>
            </a:r>
            <a:r>
              <a:rPr lang="en-US" sz="1600" spc="7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the Vessel’s </a:t>
            </a:r>
            <a:r>
              <a:rPr lang="en-US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Energy Efficiency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2">
            <a:extLst>
              <a:ext uri="{FF2B5EF4-FFF2-40B4-BE49-F238E27FC236}">
                <a16:creationId xmlns:a16="http://schemas.microsoft.com/office/drawing/2014/main" id="{764723AF-02CE-B5E1-9D6D-F725857AA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DE7368CD-0EFD-4356-BCD4-9FE5F856A1D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1316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8360A43D-C877-2E2F-DE3A-6F55198928F8}"/>
              </a:ext>
            </a:extLst>
          </p:cNvPr>
          <p:cNvGrpSpPr/>
          <p:nvPr/>
        </p:nvGrpSpPr>
        <p:grpSpPr>
          <a:xfrm>
            <a:off x="287523" y="1289966"/>
            <a:ext cx="8568954" cy="2276935"/>
            <a:chOff x="-274451" y="507035"/>
            <a:chExt cx="5400906" cy="1437183"/>
          </a:xfrm>
        </p:grpSpPr>
        <p:sp>
          <p:nvSpPr>
            <p:cNvPr id="4" name="Shape 2403">
              <a:extLst>
                <a:ext uri="{FF2B5EF4-FFF2-40B4-BE49-F238E27FC236}">
                  <a16:creationId xmlns:a16="http://schemas.microsoft.com/office/drawing/2014/main" id="{6AB3A31B-7ED9-21EC-FA16-3BD38B364DBA}"/>
                </a:ext>
              </a:extLst>
            </p:cNvPr>
            <p:cNvSpPr/>
            <p:nvPr/>
          </p:nvSpPr>
          <p:spPr>
            <a:xfrm>
              <a:off x="-274451" y="507035"/>
              <a:ext cx="1600797" cy="1430909"/>
            </a:xfrm>
            <a:custGeom>
              <a:avLst/>
              <a:gdLst/>
              <a:ahLst/>
              <a:cxnLst/>
              <a:rect l="0" t="0" r="0" b="0"/>
              <a:pathLst>
                <a:path w="1441209" h="1188746">
                  <a:moveTo>
                    <a:pt x="0" y="118897"/>
                  </a:moveTo>
                  <a:cubicBezTo>
                    <a:pt x="0" y="53213"/>
                    <a:pt x="53226" y="0"/>
                    <a:pt x="118859" y="0"/>
                  </a:cubicBezTo>
                  <a:lnTo>
                    <a:pt x="1322312" y="0"/>
                  </a:lnTo>
                  <a:cubicBezTo>
                    <a:pt x="1387996" y="0"/>
                    <a:pt x="1441209" y="53213"/>
                    <a:pt x="1441209" y="118897"/>
                  </a:cubicBezTo>
                  <a:lnTo>
                    <a:pt x="1441209" y="1069848"/>
                  </a:lnTo>
                  <a:cubicBezTo>
                    <a:pt x="1441209" y="1135532"/>
                    <a:pt x="1387996" y="1188746"/>
                    <a:pt x="1322312" y="1188746"/>
                  </a:cubicBezTo>
                  <a:lnTo>
                    <a:pt x="118859" y="1188746"/>
                  </a:lnTo>
                  <a:cubicBezTo>
                    <a:pt x="53226" y="1188746"/>
                    <a:pt x="0" y="1135532"/>
                    <a:pt x="0" y="1069848"/>
                  </a:cubicBezTo>
                  <a:lnTo>
                    <a:pt x="0" y="118897"/>
                  </a:lnTo>
                  <a:close/>
                </a:path>
              </a:pathLst>
            </a:cu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3C038A6-B367-A9F9-2657-268552A534AB}"/>
                </a:ext>
              </a:extLst>
            </p:cNvPr>
            <p:cNvSpPr/>
            <p:nvPr/>
          </p:nvSpPr>
          <p:spPr>
            <a:xfrm>
              <a:off x="-268627" y="513309"/>
              <a:ext cx="1594973" cy="674728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 indent="0" algn="ctr">
                <a:spcBef>
                  <a:spcPts val="0"/>
                </a:spcBef>
                <a:spcAft>
                  <a:spcPts val="800"/>
                </a:spcAft>
              </a:pPr>
              <a:r>
                <a:rPr lang="en-US" sz="1600" dirty="0"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</a:rPr>
                <a:t>Descriptive </a:t>
              </a:r>
              <a:r>
                <a:rPr lang="en-US" sz="1600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Modeling</a:t>
              </a:r>
              <a:endParaRPr lang="en-US" sz="16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endParaRPr>
            </a:p>
            <a:p>
              <a:pPr marL="0" marR="0" indent="0" algn="ctr">
                <a:spcBef>
                  <a:spcPts val="0"/>
                </a:spcBef>
                <a:spcAft>
                  <a:spcPts val="800"/>
                </a:spcAft>
              </a:pPr>
              <a:r>
                <a:rPr lang="en-US" sz="1400" dirty="0"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</a:rPr>
                <a:t>Input: Data of vessel’s operational and environmental data, from onboard and external sources.</a:t>
              </a:r>
            </a:p>
            <a:p>
              <a:pPr marL="0" marR="0" indent="0" algn="ctr">
                <a:spcBef>
                  <a:spcPts val="0"/>
                </a:spcBef>
                <a:spcAft>
                  <a:spcPts val="800"/>
                </a:spcAft>
              </a:pPr>
              <a:endParaRPr lang="en-US" sz="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21" name="Shape 2419">
              <a:extLst>
                <a:ext uri="{FF2B5EF4-FFF2-40B4-BE49-F238E27FC236}">
                  <a16:creationId xmlns:a16="http://schemas.microsoft.com/office/drawing/2014/main" id="{61ED5824-1530-6220-48CD-45B799868449}"/>
                </a:ext>
              </a:extLst>
            </p:cNvPr>
            <p:cNvSpPr/>
            <p:nvPr/>
          </p:nvSpPr>
          <p:spPr>
            <a:xfrm>
              <a:off x="1656811" y="513309"/>
              <a:ext cx="1600797" cy="1430909"/>
            </a:xfrm>
            <a:custGeom>
              <a:avLst/>
              <a:gdLst/>
              <a:ahLst/>
              <a:cxnLst/>
              <a:rect l="0" t="0" r="0" b="0"/>
              <a:pathLst>
                <a:path w="1441311" h="1188745">
                  <a:moveTo>
                    <a:pt x="0" y="118897"/>
                  </a:moveTo>
                  <a:cubicBezTo>
                    <a:pt x="0" y="53213"/>
                    <a:pt x="53226" y="0"/>
                    <a:pt x="118897" y="0"/>
                  </a:cubicBezTo>
                  <a:lnTo>
                    <a:pt x="1322413" y="0"/>
                  </a:lnTo>
                  <a:cubicBezTo>
                    <a:pt x="1388085" y="0"/>
                    <a:pt x="1441311" y="53213"/>
                    <a:pt x="1441311" y="118897"/>
                  </a:cubicBezTo>
                  <a:lnTo>
                    <a:pt x="1441311" y="1069848"/>
                  </a:lnTo>
                  <a:cubicBezTo>
                    <a:pt x="1441311" y="1135532"/>
                    <a:pt x="1388085" y="1188745"/>
                    <a:pt x="1322413" y="1188745"/>
                  </a:cubicBezTo>
                  <a:lnTo>
                    <a:pt x="118897" y="1188745"/>
                  </a:lnTo>
                  <a:cubicBezTo>
                    <a:pt x="53226" y="1188745"/>
                    <a:pt x="0" y="1135532"/>
                    <a:pt x="0" y="1069848"/>
                  </a:cubicBezTo>
                  <a:lnTo>
                    <a:pt x="0" y="118897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28575" cap="flat">
              <a:miter lim="127000"/>
            </a:ln>
          </p:spPr>
          <p:style>
            <a:lnRef idx="1">
              <a:srgbClr val="4472C4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32" name="Shape 2430">
              <a:extLst>
                <a:ext uri="{FF2B5EF4-FFF2-40B4-BE49-F238E27FC236}">
                  <a16:creationId xmlns:a16="http://schemas.microsoft.com/office/drawing/2014/main" id="{5A25042C-4320-B947-D777-3A7C942F3671}"/>
                </a:ext>
              </a:extLst>
            </p:cNvPr>
            <p:cNvSpPr/>
            <p:nvPr/>
          </p:nvSpPr>
          <p:spPr>
            <a:xfrm>
              <a:off x="3590465" y="507035"/>
              <a:ext cx="1535990" cy="1430909"/>
            </a:xfrm>
            <a:custGeom>
              <a:avLst/>
              <a:gdLst/>
              <a:ahLst/>
              <a:cxnLst/>
              <a:rect l="0" t="0" r="0" b="0"/>
              <a:pathLst>
                <a:path w="1441183" h="1188745">
                  <a:moveTo>
                    <a:pt x="0" y="118897"/>
                  </a:moveTo>
                  <a:cubicBezTo>
                    <a:pt x="0" y="53213"/>
                    <a:pt x="53226" y="0"/>
                    <a:pt x="118897" y="0"/>
                  </a:cubicBezTo>
                  <a:lnTo>
                    <a:pt x="1322413" y="0"/>
                  </a:lnTo>
                  <a:cubicBezTo>
                    <a:pt x="1387970" y="0"/>
                    <a:pt x="1441183" y="53213"/>
                    <a:pt x="1441183" y="118897"/>
                  </a:cubicBezTo>
                  <a:lnTo>
                    <a:pt x="1441183" y="1069848"/>
                  </a:lnTo>
                  <a:cubicBezTo>
                    <a:pt x="1441183" y="1135532"/>
                    <a:pt x="1387970" y="1188745"/>
                    <a:pt x="1322413" y="1188745"/>
                  </a:cubicBezTo>
                  <a:lnTo>
                    <a:pt x="118897" y="1188745"/>
                  </a:lnTo>
                  <a:cubicBezTo>
                    <a:pt x="53226" y="1188745"/>
                    <a:pt x="0" y="1135532"/>
                    <a:pt x="0" y="1069848"/>
                  </a:cubicBezTo>
                  <a:lnTo>
                    <a:pt x="0" y="118897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28575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 dirty="0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3835FFE2-6451-C2A7-0639-6C27670EBE71}"/>
              </a:ext>
            </a:extLst>
          </p:cNvPr>
          <p:cNvSpPr/>
          <p:nvPr/>
        </p:nvSpPr>
        <p:spPr>
          <a:xfrm>
            <a:off x="304405" y="2786945"/>
            <a:ext cx="2503969" cy="644462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 indent="0" algn="ctr">
              <a:spcBef>
                <a:spcPts val="0"/>
              </a:spcBef>
              <a:spcAft>
                <a:spcPts val="800"/>
              </a:spcAft>
            </a:pPr>
            <a:r>
              <a:rPr lang="en-US" sz="14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Outcome: Dataset for training and validation the predictive and prescriptive models.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E12B2DC-AE97-656B-705A-92C962866E3C}"/>
              </a:ext>
            </a:extLst>
          </p:cNvPr>
          <p:cNvSpPr/>
          <p:nvPr/>
        </p:nvSpPr>
        <p:spPr>
          <a:xfrm>
            <a:off x="3369606" y="1289966"/>
            <a:ext cx="2530548" cy="1224134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 indent="0" algn="ctr">
              <a:spcBef>
                <a:spcPts val="0"/>
              </a:spcBef>
              <a:spcAft>
                <a:spcPts val="800"/>
              </a:spcAft>
            </a:pPr>
            <a:r>
              <a:rPr lang="en-US" sz="16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Predictive Modeling</a:t>
            </a:r>
          </a:p>
          <a:p>
            <a:pPr marL="0" marR="0" indent="0" algn="ctr">
              <a:spcBef>
                <a:spcPts val="0"/>
              </a:spcBef>
              <a:spcAft>
                <a:spcPts val="800"/>
              </a:spcAft>
            </a:pPr>
            <a:r>
              <a:rPr lang="en-US" sz="14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Input: Preprocessed data include operating and weather variables, such as vessel’s speed and course, wind, wave, current, etc. </a:t>
            </a:r>
          </a:p>
          <a:p>
            <a:pPr marL="0" marR="0" indent="0" algn="ctr">
              <a:spcBef>
                <a:spcPts val="0"/>
              </a:spcBef>
              <a:spcAft>
                <a:spcPts val="800"/>
              </a:spcAft>
            </a:pPr>
            <a:endParaRPr lang="en-US" sz="12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810D4A3-F4F3-B033-855E-11D0938EDCCA}"/>
              </a:ext>
            </a:extLst>
          </p:cNvPr>
          <p:cNvSpPr/>
          <p:nvPr/>
        </p:nvSpPr>
        <p:spPr>
          <a:xfrm>
            <a:off x="3369951" y="2826538"/>
            <a:ext cx="2539788" cy="730421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 indent="0" algn="ctr">
              <a:spcBef>
                <a:spcPts val="0"/>
              </a:spcBef>
              <a:spcAft>
                <a:spcPts val="800"/>
              </a:spcAft>
            </a:pPr>
            <a:r>
              <a:rPr lang="en-US" sz="14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Outcome: Validated predictive models for fuel, distance and time.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E004A9D-2C4B-A7E2-7782-8CCF83E8E432}"/>
              </a:ext>
            </a:extLst>
          </p:cNvPr>
          <p:cNvSpPr/>
          <p:nvPr/>
        </p:nvSpPr>
        <p:spPr>
          <a:xfrm>
            <a:off x="2422867" y="1186166"/>
            <a:ext cx="1227388" cy="130738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 indent="0" algn="l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75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Second step (One ANN)</a:t>
            </a:r>
            <a:endParaRPr lang="en-US" sz="8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8F7ADC1F-59A5-C7E3-F8F9-AB931AC155DC}"/>
              </a:ext>
            </a:extLst>
          </p:cNvPr>
          <p:cNvSpPr/>
          <p:nvPr/>
        </p:nvSpPr>
        <p:spPr>
          <a:xfrm>
            <a:off x="6437033" y="1291831"/>
            <a:ext cx="2406261" cy="1150262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 indent="0" algn="ctr">
              <a:spcBef>
                <a:spcPts val="0"/>
              </a:spcBef>
              <a:spcAft>
                <a:spcPts val="800"/>
              </a:spcAft>
            </a:pPr>
            <a:r>
              <a:rPr lang="en-US" sz="16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Prescriptive Modeling</a:t>
            </a:r>
          </a:p>
          <a:p>
            <a:pPr marL="0" marR="0" indent="0" algn="ctr">
              <a:spcBef>
                <a:spcPts val="0"/>
              </a:spcBef>
              <a:spcAft>
                <a:spcPts val="800"/>
              </a:spcAft>
            </a:pPr>
            <a:r>
              <a:rPr lang="en-US" sz="14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Input: Using solving algorithms, with control variables, such as vessel’s speed and course, to find the optimal fuel and time.</a:t>
            </a:r>
          </a:p>
          <a:p>
            <a:pPr marL="0" marR="0" indent="0" algn="l">
              <a:spcBef>
                <a:spcPts val="0"/>
              </a:spcBef>
              <a:spcAft>
                <a:spcPts val="800"/>
              </a:spcAft>
            </a:pPr>
            <a:endParaRPr lang="en-US" sz="14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BBB1A419-AE2B-36F1-AB6F-0005B2337999}"/>
              </a:ext>
            </a:extLst>
          </p:cNvPr>
          <p:cNvSpPr/>
          <p:nvPr/>
        </p:nvSpPr>
        <p:spPr>
          <a:xfrm>
            <a:off x="6437034" y="2826538"/>
            <a:ext cx="2419443" cy="65925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 indent="0" algn="ctr">
              <a:spcBef>
                <a:spcPts val="0"/>
              </a:spcBef>
              <a:spcAft>
                <a:spcPts val="800"/>
              </a:spcAft>
            </a:pPr>
            <a:r>
              <a:rPr lang="en-US" sz="14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Outcome: Improving fuel consumption and meeting the operational conditions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0F828DC3-9092-ECF2-FC3D-ACB3209AB7A3}"/>
              </a:ext>
            </a:extLst>
          </p:cNvPr>
          <p:cNvSpPr/>
          <p:nvPr/>
        </p:nvSpPr>
        <p:spPr>
          <a:xfrm>
            <a:off x="2856266" y="2334962"/>
            <a:ext cx="478468" cy="319335"/>
          </a:xfrm>
          <a:prstGeom prst="rightArrow">
            <a:avLst>
              <a:gd name="adj1" fmla="val 33650"/>
              <a:gd name="adj2" fmla="val 5381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Left-Right 13">
            <a:extLst>
              <a:ext uri="{FF2B5EF4-FFF2-40B4-BE49-F238E27FC236}">
                <a16:creationId xmlns:a16="http://schemas.microsoft.com/office/drawing/2014/main" id="{99320D5A-FDE6-FAB1-80DF-9B50C1BC8FC1}"/>
              </a:ext>
            </a:extLst>
          </p:cNvPr>
          <p:cNvSpPr/>
          <p:nvPr/>
        </p:nvSpPr>
        <p:spPr>
          <a:xfrm>
            <a:off x="5916585" y="2259986"/>
            <a:ext cx="484593" cy="285418"/>
          </a:xfrm>
          <a:prstGeom prst="leftRightArrow">
            <a:avLst>
              <a:gd name="adj1" fmla="val 32914"/>
              <a:gd name="adj2" fmla="val 5000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B5FFAED-D04C-AE4E-A581-0633BC37095D}"/>
              </a:ext>
            </a:extLst>
          </p:cNvPr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5521DEC-35EB-BEF1-124E-7A062168AC1F}"/>
              </a:ext>
            </a:extLst>
          </p:cNvPr>
          <p:cNvSpPr txBox="1"/>
          <p:nvPr/>
        </p:nvSpPr>
        <p:spPr>
          <a:xfrm>
            <a:off x="1538806" y="867469"/>
            <a:ext cx="575071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Data Analytics for</a:t>
            </a:r>
            <a:r>
              <a:rPr lang="en-US" sz="1600" spc="8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spc="8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mproving</a:t>
            </a:r>
            <a:r>
              <a:rPr lang="en-US" sz="1600" spc="7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the Vessel’s </a:t>
            </a:r>
            <a:r>
              <a:rPr lang="en-US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Energy Efficiency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D62C95B3-6658-19C9-2E7A-7D0768DC5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DE7368CD-0EFD-4356-BCD4-9FE5F856A1D8}" type="slidenum">
              <a:rPr lang="en-US" smtClean="0"/>
              <a:t>25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0038" y="3634190"/>
            <a:ext cx="2275910" cy="154196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9587" y="5162096"/>
            <a:ext cx="3618361" cy="120419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35DA729-612C-4B41-AF24-A6EC826A8A92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27545" y="3640904"/>
            <a:ext cx="3113180" cy="59971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2C21CB6-3A3C-42BB-9CF6-86AF446BC014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79867" y="4240617"/>
            <a:ext cx="2856764" cy="2199362"/>
          </a:xfrm>
          <a:prstGeom prst="rect">
            <a:avLst/>
          </a:prstGeom>
        </p:spPr>
      </p:pic>
      <p:pic>
        <p:nvPicPr>
          <p:cNvPr id="24" name="Picture 2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03E45C98-5BBD-B43F-6DF1-49EC1B323B56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2712" y="3648247"/>
            <a:ext cx="2306875" cy="262407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187636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B5FFAED-D04C-AE4E-A581-0633BC37095D}"/>
              </a:ext>
            </a:extLst>
          </p:cNvPr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</a:t>
            </a:r>
          </a:p>
        </p:txBody>
      </p: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2404ED44-EC3C-0D3C-7FCC-1942B3E0BB8D}"/>
              </a:ext>
            </a:extLst>
          </p:cNvPr>
          <p:cNvGrpSpPr/>
          <p:nvPr/>
        </p:nvGrpSpPr>
        <p:grpSpPr>
          <a:xfrm>
            <a:off x="18887" y="1695422"/>
            <a:ext cx="9125113" cy="4193703"/>
            <a:chOff x="28276" y="929205"/>
            <a:chExt cx="9125113" cy="4193703"/>
          </a:xfrm>
        </p:grpSpPr>
        <p:grpSp>
          <p:nvGrpSpPr>
            <p:cNvPr id="129" name="Group 128">
              <a:extLst>
                <a:ext uri="{FF2B5EF4-FFF2-40B4-BE49-F238E27FC236}">
                  <a16:creationId xmlns:a16="http://schemas.microsoft.com/office/drawing/2014/main" id="{29A95AD7-315D-6150-2F03-55D4C8FFBE6A}"/>
                </a:ext>
              </a:extLst>
            </p:cNvPr>
            <p:cNvGrpSpPr/>
            <p:nvPr/>
          </p:nvGrpSpPr>
          <p:grpSpPr>
            <a:xfrm>
              <a:off x="28276" y="929205"/>
              <a:ext cx="9115724" cy="4193703"/>
              <a:chOff x="28276" y="929205"/>
              <a:chExt cx="9115724" cy="4193703"/>
            </a:xfrm>
          </p:grpSpPr>
          <p:sp>
            <p:nvSpPr>
              <p:cNvPr id="133" name="Rectangle: Rounded Corners 132">
                <a:extLst>
                  <a:ext uri="{FF2B5EF4-FFF2-40B4-BE49-F238E27FC236}">
                    <a16:creationId xmlns:a16="http://schemas.microsoft.com/office/drawing/2014/main" id="{DB595436-24EB-1ABD-DCB6-75541A2C6DD7}"/>
                  </a:ext>
                </a:extLst>
              </p:cNvPr>
              <p:cNvSpPr/>
              <p:nvPr/>
            </p:nvSpPr>
            <p:spPr>
              <a:xfrm>
                <a:off x="3522258" y="3236607"/>
                <a:ext cx="1081239" cy="659848"/>
              </a:xfrm>
              <a:prstGeom prst="roundRect">
                <a:avLst>
                  <a:gd name="adj" fmla="val 50000"/>
                </a:avLst>
              </a:prstGeom>
              <a:solidFill>
                <a:srgbClr val="4BACC6">
                  <a:lumMod val="60000"/>
                  <a:lumOff val="40000"/>
                </a:srgbClr>
              </a:solidFill>
              <a:ln w="12700" cap="flat" cmpd="sng" algn="ctr">
                <a:solidFill>
                  <a:srgbClr val="00B0F0"/>
                </a:solidFill>
                <a:prstDash val="sysDot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FC3560B3-7A12-FA18-C7E8-F88C80D79BDA}"/>
                  </a:ext>
                </a:extLst>
              </p:cNvPr>
              <p:cNvSpPr/>
              <p:nvPr/>
            </p:nvSpPr>
            <p:spPr>
              <a:xfrm>
                <a:off x="3532998" y="3242956"/>
                <a:ext cx="1074378" cy="647149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0" tIns="0" rIns="0" bIns="0" rtlCol="0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Calibri" panose="020F0502020204030204" pitchFamily="34" charset="0"/>
                  </a:rPr>
                  <a:t>Variables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Calibri" panose="020F0502020204030204" pitchFamily="34" charset="0"/>
                  </a:rPr>
                  <a:t> Exchange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Calibri" panose="020F0502020204030204" pitchFamily="34" charset="0"/>
                  </a:rPr>
                  <a:t>Between XAI and ANN 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Calibri" panose="020F0502020204030204" pitchFamily="34" charset="0"/>
                </a:endParaRPr>
              </a:p>
            </p:txBody>
          </p:sp>
          <p:sp>
            <p:nvSpPr>
              <p:cNvPr id="135" name="Arrow: Right 134">
                <a:extLst>
                  <a:ext uri="{FF2B5EF4-FFF2-40B4-BE49-F238E27FC236}">
                    <a16:creationId xmlns:a16="http://schemas.microsoft.com/office/drawing/2014/main" id="{7042EA53-5D69-76C4-5D9D-579EEC09F1AE}"/>
                  </a:ext>
                </a:extLst>
              </p:cNvPr>
              <p:cNvSpPr/>
              <p:nvPr/>
            </p:nvSpPr>
            <p:spPr>
              <a:xfrm>
                <a:off x="4399891" y="1835758"/>
                <a:ext cx="661249" cy="153327"/>
              </a:xfrm>
              <a:prstGeom prst="rightArrow">
                <a:avLst>
                  <a:gd name="adj1" fmla="val 50131"/>
                  <a:gd name="adj2" fmla="val 0"/>
                </a:avLst>
              </a:prstGeom>
              <a:solidFill>
                <a:srgbClr val="9BBB59">
                  <a:lumMod val="20000"/>
                  <a:lumOff val="80000"/>
                </a:srgbClr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136" name="Group 135">
                <a:extLst>
                  <a:ext uri="{FF2B5EF4-FFF2-40B4-BE49-F238E27FC236}">
                    <a16:creationId xmlns:a16="http://schemas.microsoft.com/office/drawing/2014/main" id="{A539B5C9-DC50-0031-FF8D-EFC9344ECD61}"/>
                  </a:ext>
                </a:extLst>
              </p:cNvPr>
              <p:cNvGrpSpPr/>
              <p:nvPr/>
            </p:nvGrpSpPr>
            <p:grpSpPr>
              <a:xfrm>
                <a:off x="28276" y="929205"/>
                <a:ext cx="9115724" cy="4193703"/>
                <a:chOff x="28276" y="929205"/>
                <a:chExt cx="9115724" cy="4193703"/>
              </a:xfrm>
            </p:grpSpPr>
            <p:grpSp>
              <p:nvGrpSpPr>
                <p:cNvPr id="144" name="Group 143">
                  <a:extLst>
                    <a:ext uri="{FF2B5EF4-FFF2-40B4-BE49-F238E27FC236}">
                      <a16:creationId xmlns:a16="http://schemas.microsoft.com/office/drawing/2014/main" id="{53E06525-907E-BC43-ECFB-2D3DD4D121C5}"/>
                    </a:ext>
                  </a:extLst>
                </p:cNvPr>
                <p:cNvGrpSpPr/>
                <p:nvPr/>
              </p:nvGrpSpPr>
              <p:grpSpPr>
                <a:xfrm>
                  <a:off x="28276" y="929205"/>
                  <a:ext cx="9115724" cy="4193703"/>
                  <a:chOff x="28276" y="931959"/>
                  <a:chExt cx="9115724" cy="4193703"/>
                </a:xfrm>
              </p:grpSpPr>
              <p:grpSp>
                <p:nvGrpSpPr>
                  <p:cNvPr id="146" name="Group 145">
                    <a:extLst>
                      <a:ext uri="{FF2B5EF4-FFF2-40B4-BE49-F238E27FC236}">
                        <a16:creationId xmlns:a16="http://schemas.microsoft.com/office/drawing/2014/main" id="{41459BD7-8150-E0C5-85BA-05723218B45A}"/>
                      </a:ext>
                    </a:extLst>
                  </p:cNvPr>
                  <p:cNvGrpSpPr/>
                  <p:nvPr/>
                </p:nvGrpSpPr>
                <p:grpSpPr>
                  <a:xfrm>
                    <a:off x="28276" y="931959"/>
                    <a:ext cx="9115724" cy="4193703"/>
                    <a:chOff x="28276" y="931959"/>
                    <a:chExt cx="9115724" cy="4193703"/>
                  </a:xfrm>
                </p:grpSpPr>
                <p:sp>
                  <p:nvSpPr>
                    <p:cNvPr id="148" name="Arrow: Bent 147">
                      <a:extLst>
                        <a:ext uri="{FF2B5EF4-FFF2-40B4-BE49-F238E27FC236}">
                          <a16:creationId xmlns:a16="http://schemas.microsoft.com/office/drawing/2014/main" id="{81C10287-8891-45BD-829B-5F929803276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167873" y="3484388"/>
                      <a:ext cx="351216" cy="1089986"/>
                    </a:xfrm>
                    <a:prstGeom prst="bentArrow">
                      <a:avLst>
                        <a:gd name="adj1" fmla="val 38985"/>
                        <a:gd name="adj2" fmla="val 42628"/>
                        <a:gd name="adj3" fmla="val 40478"/>
                        <a:gd name="adj4" fmla="val 0"/>
                      </a:avLst>
                    </a:prstGeom>
                    <a:solidFill>
                      <a:srgbClr val="F79646">
                        <a:lumMod val="20000"/>
                        <a:lumOff val="80000"/>
                      </a:srgbClr>
                    </a:solidFill>
                    <a:ln w="19050" cap="flat" cmpd="sng" algn="ctr">
                      <a:solidFill>
                        <a:srgbClr val="F79646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  <p:cxnSp>
                  <p:nvCxnSpPr>
                    <p:cNvPr id="149" name="Straight Arrow Connector 148">
                      <a:extLst>
                        <a:ext uri="{FF2B5EF4-FFF2-40B4-BE49-F238E27FC236}">
                          <a16:creationId xmlns:a16="http://schemas.microsoft.com/office/drawing/2014/main" id="{4D5E5B62-A063-BBB7-FAF0-1167D395AA11}"/>
                        </a:ext>
                      </a:extLst>
                    </p:cNvPr>
                    <p:cNvCxnSpPr>
                      <a:cxnSpLocks/>
                      <a:stCxn id="192" idx="1"/>
                    </p:cNvCxnSpPr>
                    <p:nvPr/>
                  </p:nvCxnSpPr>
                  <p:spPr>
                    <a:xfrm flipH="1">
                      <a:off x="4096033" y="2459952"/>
                      <a:ext cx="145516" cy="130873"/>
                    </a:xfrm>
                    <a:prstGeom prst="straightConnector1">
                      <a:avLst/>
                    </a:prstGeom>
                    <a:noFill/>
                    <a:ln w="9525" cap="flat" cmpd="sng" algn="ctr">
                      <a:solidFill>
                        <a:srgbClr val="9BBB59">
                          <a:shade val="95000"/>
                          <a:satMod val="105000"/>
                        </a:srgbClr>
                      </a:solidFill>
                      <a:prstDash val="sysDash"/>
                      <a:tailEnd type="triangle"/>
                    </a:ln>
                    <a:effectLst/>
                  </p:spPr>
                </p:cxnSp>
                <p:grpSp>
                  <p:nvGrpSpPr>
                    <p:cNvPr id="150" name="Group 149">
                      <a:extLst>
                        <a:ext uri="{FF2B5EF4-FFF2-40B4-BE49-F238E27FC236}">
                          <a16:creationId xmlns:a16="http://schemas.microsoft.com/office/drawing/2014/main" id="{9CA25C41-9B48-DFB1-ADCA-D65799C9243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8276" y="931959"/>
                      <a:ext cx="9115724" cy="4193703"/>
                      <a:chOff x="46927" y="876300"/>
                      <a:chExt cx="9115724" cy="4193703"/>
                    </a:xfrm>
                  </p:grpSpPr>
                  <p:sp>
                    <p:nvSpPr>
                      <p:cNvPr id="152" name="Trapezoid 151">
                        <a:extLst>
                          <a:ext uri="{FF2B5EF4-FFF2-40B4-BE49-F238E27FC236}">
                            <a16:creationId xmlns:a16="http://schemas.microsoft.com/office/drawing/2014/main" id="{744A5677-3052-1780-C30E-B8D79E177CF4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5053250" y="3184592"/>
                        <a:ext cx="4093390" cy="626714"/>
                      </a:xfrm>
                      <a:prstGeom prst="trapezoid">
                        <a:avLst/>
                      </a:prstGeom>
                      <a:solidFill>
                        <a:srgbClr val="4F81BD">
                          <a:lumMod val="20000"/>
                          <a:lumOff val="80000"/>
                        </a:srgbClr>
                      </a:solidFill>
                      <a:ln w="12700" cap="flat" cmpd="sng" algn="ctr">
                        <a:solidFill>
                          <a:srgbClr val="4F81BD">
                            <a:shade val="50000"/>
                          </a:srgbClr>
                        </a:solidFill>
                        <a:prstDash val="solid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endParaRPr>
                      </a:p>
                    </p:txBody>
                  </p:sp>
                  <p:grpSp>
                    <p:nvGrpSpPr>
                      <p:cNvPr id="153" name="Group 152">
                        <a:extLst>
                          <a:ext uri="{FF2B5EF4-FFF2-40B4-BE49-F238E27FC236}">
                            <a16:creationId xmlns:a16="http://schemas.microsoft.com/office/drawing/2014/main" id="{D8925FFA-971B-6E53-DA2A-320E4A42C34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46927" y="876300"/>
                        <a:ext cx="9115724" cy="4193703"/>
                        <a:chOff x="25272" y="899119"/>
                        <a:chExt cx="9115724" cy="4193703"/>
                      </a:xfrm>
                    </p:grpSpPr>
                    <p:grpSp>
                      <p:nvGrpSpPr>
                        <p:cNvPr id="169" name="Group 168">
                          <a:extLst>
                            <a:ext uri="{FF2B5EF4-FFF2-40B4-BE49-F238E27FC236}">
                              <a16:creationId xmlns:a16="http://schemas.microsoft.com/office/drawing/2014/main" id="{32B0C892-98DD-7B32-3351-61D7AEE7FC67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25272" y="899119"/>
                          <a:ext cx="9115724" cy="4188244"/>
                          <a:chOff x="114074" y="853136"/>
                          <a:chExt cx="9089465" cy="4174021"/>
                        </a:xfrm>
                      </p:grpSpPr>
                      <p:grpSp>
                        <p:nvGrpSpPr>
                          <p:cNvPr id="188" name="Group 187">
                            <a:extLst>
                              <a:ext uri="{FF2B5EF4-FFF2-40B4-BE49-F238E27FC236}">
                                <a16:creationId xmlns:a16="http://schemas.microsoft.com/office/drawing/2014/main" id="{FF942ADD-E93F-A8E2-DB87-5D520201FF11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114074" y="853136"/>
                            <a:ext cx="9089465" cy="4172489"/>
                            <a:chOff x="114074" y="853136"/>
                            <a:chExt cx="9089465" cy="4172489"/>
                          </a:xfrm>
                        </p:grpSpPr>
                        <p:grpSp>
                          <p:nvGrpSpPr>
                            <p:cNvPr id="191" name="Group 190">
                              <a:extLst>
                                <a:ext uri="{FF2B5EF4-FFF2-40B4-BE49-F238E27FC236}">
                                  <a16:creationId xmlns:a16="http://schemas.microsoft.com/office/drawing/2014/main" id="{09A9C4F7-ED1F-11D5-5C82-DE163DF9376C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114074" y="853136"/>
                              <a:ext cx="9089465" cy="4172489"/>
                              <a:chOff x="460784" y="822656"/>
                              <a:chExt cx="9089465" cy="4172489"/>
                            </a:xfrm>
                          </p:grpSpPr>
                          <p:grpSp>
                            <p:nvGrpSpPr>
                              <p:cNvPr id="194" name="Group 193">
                                <a:extLst>
                                  <a:ext uri="{FF2B5EF4-FFF2-40B4-BE49-F238E27FC236}">
                                    <a16:creationId xmlns:a16="http://schemas.microsoft.com/office/drawing/2014/main" id="{B7B9557D-BA47-79CA-9933-E90198D8D326}"/>
                                  </a:ext>
                                </a:extLst>
                              </p:cNvPr>
                              <p:cNvGrpSpPr/>
                              <p:nvPr/>
                            </p:nvGrpSpPr>
                            <p:grpSpPr>
                              <a:xfrm>
                                <a:off x="460784" y="822656"/>
                                <a:ext cx="9089465" cy="4172489"/>
                                <a:chOff x="599339" y="701207"/>
                                <a:chExt cx="9089465" cy="4172489"/>
                              </a:xfrm>
                            </p:grpSpPr>
                            <p:sp>
                              <p:nvSpPr>
                                <p:cNvPr id="214" name="Rectangle 213">
                                  <a:extLst>
                                    <a:ext uri="{FF2B5EF4-FFF2-40B4-BE49-F238E27FC236}">
                                      <a16:creationId xmlns:a16="http://schemas.microsoft.com/office/drawing/2014/main" id="{9EF8098F-A734-B2A3-4A2C-CB171E1BF328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5721525" y="3956546"/>
                                  <a:ext cx="3958850" cy="917150"/>
                                </a:xfrm>
                                <a:prstGeom prst="rect">
                                  <a:avLst/>
                                </a:prstGeom>
                                <a:solidFill>
                                  <a:sysClr val="window" lastClr="FFFFFF">
                                    <a:lumMod val="95000"/>
                                  </a:sysClr>
                                </a:solidFill>
                                <a:ln w="19050" cap="flat" cmpd="sng" algn="ctr">
                                  <a:solidFill>
                                    <a:srgbClr val="4F81BD">
                                      <a:shade val="50000"/>
                                    </a:srgbClr>
                                  </a:solidFill>
                                  <a:prstDash val="sysDot"/>
                                </a:ln>
                                <a:effectLst/>
                              </p:spPr>
                              <p:txBody>
                                <a:bodyPr rtlCol="0" anchor="ctr"/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endParaRPr kumimoji="0" lang="en-US" sz="1800" b="0" i="0" u="none" strike="noStrike" kern="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libri"/>
                                    <a:ea typeface="+mn-ea"/>
                                    <a:cs typeface="+mn-cs"/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215" name="Rectangle 214">
                                  <a:extLst>
                                    <a:ext uri="{FF2B5EF4-FFF2-40B4-BE49-F238E27FC236}">
                                      <a16:creationId xmlns:a16="http://schemas.microsoft.com/office/drawing/2014/main" id="{0E074734-48EA-ECE1-B42A-F40CAA6C18F0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6068893" y="769618"/>
                                  <a:ext cx="3619911" cy="1823997"/>
                                </a:xfrm>
                                <a:prstGeom prst="rect">
                                  <a:avLst/>
                                </a:prstGeom>
                                <a:solidFill>
                                  <a:sysClr val="window" lastClr="FFFFFF"/>
                                </a:solidFill>
                                <a:ln w="28575" cap="flat" cmpd="sng" algn="ctr">
                                  <a:solidFill>
                                    <a:srgbClr val="3333FF"/>
                                  </a:solidFill>
                                  <a:prstDash val="sysDot"/>
                                </a:ln>
                                <a:effectLst/>
                              </p:spPr>
                              <p:txBody>
                                <a:bodyPr rtlCol="0" anchor="ctr"/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endParaRPr kumimoji="0" lang="en-US" sz="1800" b="0" i="0" u="none" strike="noStrike" kern="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libri"/>
                                    <a:ea typeface="+mn-ea"/>
                                    <a:cs typeface="+mn-cs"/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216" name="Rectangle 215">
                                  <a:extLst>
                                    <a:ext uri="{FF2B5EF4-FFF2-40B4-BE49-F238E27FC236}">
                                      <a16:creationId xmlns:a16="http://schemas.microsoft.com/office/drawing/2014/main" id="{CC6C36DA-60DE-596A-C08E-DE1E97B2263C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640781" y="765758"/>
                                  <a:ext cx="1179623" cy="4031861"/>
                                </a:xfrm>
                                <a:prstGeom prst="rect">
                                  <a:avLst/>
                                </a:prstGeom>
                                <a:solidFill>
                                  <a:sysClr val="window" lastClr="FFFFFF"/>
                                </a:solidFill>
                                <a:ln w="19050" cap="flat" cmpd="sng" algn="ctr">
                                  <a:solidFill>
                                    <a:srgbClr val="4F81BD">
                                      <a:shade val="50000"/>
                                    </a:srgbClr>
                                  </a:solidFill>
                                  <a:prstDash val="sysDot"/>
                                </a:ln>
                                <a:effectLst/>
                              </p:spPr>
                              <p:txBody>
                                <a:bodyPr rtlCol="0" anchor="ctr"/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endParaRPr kumimoji="0" lang="en-US" sz="1800" b="0" i="0" u="none" strike="noStrike" kern="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libri"/>
                                    <a:ea typeface="+mn-ea"/>
                                    <a:cs typeface="+mn-cs"/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217" name="Rectangle: Diagonal Corners Snipped 216">
                                  <a:extLst>
                                    <a:ext uri="{FF2B5EF4-FFF2-40B4-BE49-F238E27FC236}">
                                      <a16:creationId xmlns:a16="http://schemas.microsoft.com/office/drawing/2014/main" id="{2B6E8195-A03C-B926-99C4-20EE1D45A269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6145617" y="1265665"/>
                                  <a:ext cx="1510179" cy="980602"/>
                                </a:xfrm>
                                <a:prstGeom prst="snip2DiagRect">
                                  <a:avLst>
                                    <a:gd name="adj1" fmla="val 10915"/>
                                    <a:gd name="adj2" fmla="val 12215"/>
                                  </a:avLst>
                                </a:prstGeom>
                                <a:solidFill>
                                  <a:srgbClr val="9BBB59">
                                    <a:lumMod val="60000"/>
                                    <a:lumOff val="40000"/>
                                  </a:srgbClr>
                                </a:solidFill>
                                <a:ln w="19050" cap="flat" cmpd="sng" algn="ctr">
                                  <a:solidFill>
                                    <a:srgbClr val="00B050"/>
                                  </a:solidFill>
                                  <a:prstDash val="solid"/>
                                </a:ln>
                                <a:effectLst/>
                              </p:spPr>
                              <p:txBody>
                                <a:bodyPr rtlCol="0" anchor="ctr"/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endParaRPr kumimoji="0" lang="en-US" sz="1800" b="0" i="0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libri"/>
                                    <a:ea typeface="+mn-ea"/>
                                    <a:cs typeface="+mn-cs"/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218" name="Shape 2419">
                                  <a:extLst>
                                    <a:ext uri="{FF2B5EF4-FFF2-40B4-BE49-F238E27FC236}">
                                      <a16:creationId xmlns:a16="http://schemas.microsoft.com/office/drawing/2014/main" id="{769F860D-C0BC-D5B6-E00A-69E99D96331C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7791401" y="1051432"/>
                                  <a:ext cx="1853708" cy="1446574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0" t="0" r="0" b="0"/>
                                  <a:pathLst>
                                    <a:path w="1441311" h="1188745">
                                      <a:moveTo>
                                        <a:pt x="0" y="118897"/>
                                      </a:moveTo>
                                      <a:cubicBezTo>
                                        <a:pt x="0" y="53213"/>
                                        <a:pt x="53226" y="0"/>
                                        <a:pt x="118897" y="0"/>
                                      </a:cubicBezTo>
                                      <a:lnTo>
                                        <a:pt x="1322413" y="0"/>
                                      </a:lnTo>
                                      <a:cubicBezTo>
                                        <a:pt x="1388085" y="0"/>
                                        <a:pt x="1441311" y="53213"/>
                                        <a:pt x="1441311" y="118897"/>
                                      </a:cubicBezTo>
                                      <a:lnTo>
                                        <a:pt x="1441311" y="1069848"/>
                                      </a:lnTo>
                                      <a:cubicBezTo>
                                        <a:pt x="1441311" y="1135532"/>
                                        <a:pt x="1388085" y="1188745"/>
                                        <a:pt x="1322413" y="1188745"/>
                                      </a:cubicBezTo>
                                      <a:lnTo>
                                        <a:pt x="118897" y="1188745"/>
                                      </a:lnTo>
                                      <a:cubicBezTo>
                                        <a:pt x="53226" y="1188745"/>
                                        <a:pt x="0" y="1135532"/>
                                        <a:pt x="0" y="1069848"/>
                                      </a:cubicBezTo>
                                      <a:lnTo>
                                        <a:pt x="0" y="118897"/>
                                      </a:lnTo>
                                      <a:close/>
                                    </a:path>
                                  </a:pathLst>
                                </a:custGeom>
                                <a:solidFill>
                                  <a:srgbClr val="4BACC6">
                                    <a:lumMod val="20000"/>
                                    <a:lumOff val="80000"/>
                                  </a:srgbClr>
                                </a:solidFill>
                                <a:ln w="19050" cap="flat" cmpd="sng" algn="ctr">
                                  <a:solidFill>
                                    <a:srgbClr val="4F81BD"/>
                                  </a:solidFill>
                                  <a:prstDash val="solid"/>
                                  <a:miter lim="127000"/>
                                </a:ln>
                                <a:effectLst/>
                              </p:spPr>
                              <p:txBody>
                                <a:bodyPr/>
                                <a:lstStyle/>
                                <a:p>
                                  <a:pPr marL="0" marR="0" lvl="0" indent="0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endParaRPr kumimoji="0" lang="en-US" sz="1800" b="0" i="0" u="none" strike="noStrike" kern="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219" name="Rectangle 218">
                                  <a:extLst>
                                    <a:ext uri="{FF2B5EF4-FFF2-40B4-BE49-F238E27FC236}">
                                      <a16:creationId xmlns:a16="http://schemas.microsoft.com/office/drawing/2014/main" id="{9546AD36-B7C7-3635-4F5A-814B4E4D31EA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599339" y="701207"/>
                                  <a:ext cx="3079280" cy="4143024"/>
                                </a:xfrm>
                                <a:prstGeom prst="rect">
                                  <a:avLst/>
                                </a:prstGeom>
                                <a:noFill/>
                                <a:ln w="28575" cap="flat" cmpd="sng" algn="ctr">
                                  <a:solidFill>
                                    <a:srgbClr val="00B050"/>
                                  </a:solidFill>
                                  <a:prstDash val="sysDot"/>
                                </a:ln>
                                <a:effectLst/>
                              </p:spPr>
                              <p:txBody>
                                <a:bodyPr rtlCol="0" anchor="ctr"/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endParaRPr kumimoji="0" lang="en-US" sz="1800" b="0" i="0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libri"/>
                                    <a:ea typeface="+mn-ea"/>
                                    <a:cs typeface="+mn-cs"/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220" name="Rectangle 219">
                                  <a:extLst>
                                    <a:ext uri="{FF2B5EF4-FFF2-40B4-BE49-F238E27FC236}">
                                      <a16:creationId xmlns:a16="http://schemas.microsoft.com/office/drawing/2014/main" id="{2C3B81F6-3C68-F114-0046-7AC4FB7EA86B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1869546" y="765758"/>
                                  <a:ext cx="1767110" cy="4031861"/>
                                </a:xfrm>
                                <a:prstGeom prst="rect">
                                  <a:avLst/>
                                </a:prstGeom>
                                <a:solidFill>
                                  <a:sysClr val="window" lastClr="FFFFFF"/>
                                </a:solidFill>
                                <a:ln w="19050" cap="flat" cmpd="sng" algn="ctr">
                                  <a:solidFill>
                                    <a:srgbClr val="4F81BD">
                                      <a:shade val="50000"/>
                                    </a:srgbClr>
                                  </a:solidFill>
                                  <a:prstDash val="sysDot"/>
                                </a:ln>
                                <a:effectLst/>
                              </p:spPr>
                              <p:txBody>
                                <a:bodyPr rtlCol="0" anchor="ctr"/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endParaRPr kumimoji="0" lang="en-US" sz="1800" b="0" i="0" u="none" strike="noStrike" kern="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libri"/>
                                    <a:ea typeface="+mn-ea"/>
                                    <a:cs typeface="+mn-cs"/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221" name="Shape 2419">
                                  <a:extLst>
                                    <a:ext uri="{FF2B5EF4-FFF2-40B4-BE49-F238E27FC236}">
                                      <a16:creationId xmlns:a16="http://schemas.microsoft.com/office/drawing/2014/main" id="{EA17A85A-DFF0-5480-BE74-8232086CA052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1952572" y="4035542"/>
                                  <a:ext cx="1661469" cy="653390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0" t="0" r="0" b="0"/>
                                  <a:pathLst>
                                    <a:path w="1441311" h="1188745">
                                      <a:moveTo>
                                        <a:pt x="0" y="118897"/>
                                      </a:moveTo>
                                      <a:cubicBezTo>
                                        <a:pt x="0" y="53213"/>
                                        <a:pt x="53226" y="0"/>
                                        <a:pt x="118897" y="0"/>
                                      </a:cubicBezTo>
                                      <a:lnTo>
                                        <a:pt x="1322413" y="0"/>
                                      </a:lnTo>
                                      <a:cubicBezTo>
                                        <a:pt x="1388085" y="0"/>
                                        <a:pt x="1441311" y="53213"/>
                                        <a:pt x="1441311" y="118897"/>
                                      </a:cubicBezTo>
                                      <a:lnTo>
                                        <a:pt x="1441311" y="1069848"/>
                                      </a:lnTo>
                                      <a:cubicBezTo>
                                        <a:pt x="1441311" y="1135532"/>
                                        <a:pt x="1388085" y="1188745"/>
                                        <a:pt x="1322413" y="1188745"/>
                                      </a:cubicBezTo>
                                      <a:lnTo>
                                        <a:pt x="118897" y="1188745"/>
                                      </a:lnTo>
                                      <a:cubicBezTo>
                                        <a:pt x="53226" y="1188745"/>
                                        <a:pt x="0" y="1135532"/>
                                        <a:pt x="0" y="1069848"/>
                                      </a:cubicBezTo>
                                      <a:lnTo>
                                        <a:pt x="0" y="118897"/>
                                      </a:lnTo>
                                      <a:close/>
                                    </a:path>
                                  </a:pathLst>
                                </a:custGeom>
                                <a:solidFill>
                                  <a:srgbClr val="F79646">
                                    <a:lumMod val="20000"/>
                                    <a:lumOff val="80000"/>
                                  </a:srgbClr>
                                </a:solidFill>
                                <a:ln w="19050" cap="flat" cmpd="sng" algn="ctr">
                                  <a:solidFill>
                                    <a:srgbClr val="F79646">
                                      <a:lumMod val="75000"/>
                                    </a:srgbClr>
                                  </a:solidFill>
                                  <a:prstDash val="solid"/>
                                  <a:miter lim="127000"/>
                                </a:ln>
                                <a:effectLst/>
                              </p:spPr>
                              <p:txBody>
                                <a:bodyPr/>
                                <a:lstStyle/>
                                <a:p>
                                  <a:pPr marL="0" marR="0" lvl="0" indent="0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endParaRPr kumimoji="0" lang="en-US" sz="1800" b="0" i="0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222" name="Rectangle 221">
                                  <a:extLst>
                                    <a:ext uri="{FF2B5EF4-FFF2-40B4-BE49-F238E27FC236}">
                                      <a16:creationId xmlns:a16="http://schemas.microsoft.com/office/drawing/2014/main" id="{4C73A2DB-0700-38F5-5B7C-DE7BED9DA78D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1895153" y="826056"/>
                                  <a:ext cx="1770849" cy="430530"/>
                                </a:xfrm>
                                <a:prstGeom prst="rect">
                                  <a:avLst/>
                                </a:prstGeom>
                                <a:ln>
                                  <a:noFill/>
                                </a:ln>
                              </p:spPr>
                              <p:txBody>
                                <a:bodyPr vert="horz" lIns="0" tIns="0" rIns="0" bIns="0" rtlCol="0">
                                  <a:noAutofit/>
                                </a:bodyPr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r>
                                    <a:rPr kumimoji="0" lang="en-US" sz="1400" b="1" i="0" u="none" strike="noStrike" kern="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ea typeface="Calibri" panose="020F0502020204030204" pitchFamily="34" charset="0"/>
                                    </a:rPr>
                                    <a:t>Data Preprocessing</a:t>
                                  </a:r>
                                </a:p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r>
                                    <a:rPr kumimoji="0" lang="en-US" sz="1400" b="1" i="0" u="none" strike="noStrike" kern="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ea typeface="Calibri" panose="020F0502020204030204" pitchFamily="34" charset="0"/>
                                    </a:rPr>
                                    <a:t>and Validation</a:t>
                                  </a:r>
                                </a:p>
                              </p:txBody>
                            </p:sp>
                            <p:sp>
                              <p:nvSpPr>
                                <p:cNvPr id="223" name="Rectangle 222">
                                  <a:extLst>
                                    <a:ext uri="{FF2B5EF4-FFF2-40B4-BE49-F238E27FC236}">
                                      <a16:creationId xmlns:a16="http://schemas.microsoft.com/office/drawing/2014/main" id="{74E9A73C-4289-B9AB-DDFD-93FAC960DF4F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1948539" y="4055991"/>
                                  <a:ext cx="1660341" cy="653390"/>
                                </a:xfrm>
                                <a:prstGeom prst="rect">
                                  <a:avLst/>
                                </a:prstGeom>
                                <a:ln>
                                  <a:noFill/>
                                </a:ln>
                              </p:spPr>
                              <p:txBody>
                                <a:bodyPr vert="horz" lIns="0" tIns="0" rIns="0" bIns="0" rtlCol="0">
                                  <a:noAutofit/>
                                </a:bodyPr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r>
                                    <a:rPr kumimoji="0" lang="en-US" sz="1400" b="1" i="0" u="none" strike="noStrike" kern="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ea typeface="Calibri" panose="020F0502020204030204" pitchFamily="34" charset="0"/>
                                    </a:rPr>
                                    <a:t>Interpolation</a:t>
                                  </a:r>
                                  <a:r>
                                    <a:rPr kumimoji="0" lang="en-US" sz="1400" b="0" i="0" u="none" strike="noStrike" kern="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ea typeface="Calibri" panose="020F0502020204030204" pitchFamily="34" charset="0"/>
                                    </a:rPr>
                                    <a:t> </a:t>
                                  </a:r>
                                </a:p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r>
                                    <a:rPr kumimoji="0" lang="en-US" sz="1200" b="0" i="0" u="none" strike="noStrike" kern="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ea typeface="Calibri" panose="020F0502020204030204" pitchFamily="34" charset="0"/>
                                    </a:rPr>
                                    <a:t>In Time </a:t>
                                  </a:r>
                                  <a:r>
                                    <a:rPr kumimoji="0" lang="en-US" sz="1100" b="0" i="0" u="none" strike="noStrike" kern="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ea typeface="Calibri" panose="020F0502020204030204" pitchFamily="34" charset="0"/>
                                    </a:rPr>
                                    <a:t>(1min.) </a:t>
                                  </a:r>
                                  <a:r>
                                    <a:rPr kumimoji="0" lang="en-US" sz="1200" b="0" i="0" u="none" strike="noStrike" kern="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ea typeface="Calibri" panose="020F0502020204030204" pitchFamily="34" charset="0"/>
                                    </a:rPr>
                                    <a:t>and Space with vessel’s position</a:t>
                                  </a:r>
                                </a:p>
                              </p:txBody>
                            </p:sp>
                            <p:sp>
                              <p:nvSpPr>
                                <p:cNvPr id="224" name="Shape 2419">
                                  <a:extLst>
                                    <a:ext uri="{FF2B5EF4-FFF2-40B4-BE49-F238E27FC236}">
                                      <a16:creationId xmlns:a16="http://schemas.microsoft.com/office/drawing/2014/main" id="{DB19B09C-6DBE-0952-F5C7-CDADEFAF4372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1948144" y="1411781"/>
                                  <a:ext cx="1661469" cy="653390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0" t="0" r="0" b="0"/>
                                  <a:pathLst>
                                    <a:path w="1441311" h="1188745">
                                      <a:moveTo>
                                        <a:pt x="0" y="118897"/>
                                      </a:moveTo>
                                      <a:cubicBezTo>
                                        <a:pt x="0" y="53213"/>
                                        <a:pt x="53226" y="0"/>
                                        <a:pt x="118897" y="0"/>
                                      </a:cubicBezTo>
                                      <a:lnTo>
                                        <a:pt x="1322413" y="0"/>
                                      </a:lnTo>
                                      <a:cubicBezTo>
                                        <a:pt x="1388085" y="0"/>
                                        <a:pt x="1441311" y="53213"/>
                                        <a:pt x="1441311" y="118897"/>
                                      </a:cubicBezTo>
                                      <a:lnTo>
                                        <a:pt x="1441311" y="1069848"/>
                                      </a:lnTo>
                                      <a:cubicBezTo>
                                        <a:pt x="1441311" y="1135532"/>
                                        <a:pt x="1388085" y="1188745"/>
                                        <a:pt x="1322413" y="1188745"/>
                                      </a:cubicBezTo>
                                      <a:lnTo>
                                        <a:pt x="118897" y="1188745"/>
                                      </a:lnTo>
                                      <a:cubicBezTo>
                                        <a:pt x="53226" y="1188745"/>
                                        <a:pt x="0" y="1135532"/>
                                        <a:pt x="0" y="1069848"/>
                                      </a:cubicBezTo>
                                      <a:lnTo>
                                        <a:pt x="0" y="118897"/>
                                      </a:lnTo>
                                      <a:close/>
                                    </a:path>
                                  </a:pathLst>
                                </a:custGeom>
                                <a:solidFill>
                                  <a:srgbClr val="9BBB59">
                                    <a:lumMod val="20000"/>
                                    <a:lumOff val="80000"/>
                                  </a:srgbClr>
                                </a:solidFill>
                                <a:ln w="19050" cap="flat" cmpd="sng" algn="ctr">
                                  <a:solidFill>
                                    <a:srgbClr val="92D050"/>
                                  </a:solidFill>
                                  <a:prstDash val="solid"/>
                                  <a:miter lim="127000"/>
                                </a:ln>
                                <a:effectLst/>
                              </p:spPr>
                              <p:txBody>
                                <a:bodyPr/>
                                <a:lstStyle/>
                                <a:p>
                                  <a:pPr marL="0" marR="0" lvl="0" indent="0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endParaRPr kumimoji="0" lang="en-US" sz="1800" b="0" i="0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225" name="Rectangle 224">
                                  <a:extLst>
                                    <a:ext uri="{FF2B5EF4-FFF2-40B4-BE49-F238E27FC236}">
                                      <a16:creationId xmlns:a16="http://schemas.microsoft.com/office/drawing/2014/main" id="{84A93CE1-4EA9-9566-8BA8-03D92CDA1F2F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1966731" y="1428543"/>
                                  <a:ext cx="1627697" cy="653389"/>
                                </a:xfrm>
                                <a:prstGeom prst="rect">
                                  <a:avLst/>
                                </a:prstGeom>
                                <a:ln>
                                  <a:noFill/>
                                </a:ln>
                              </p:spPr>
                              <p:txBody>
                                <a:bodyPr vert="horz" lIns="0" tIns="0" rIns="0" bIns="0" rtlCol="0">
                                  <a:noAutofit/>
                                </a:bodyPr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r>
                                    <a:rPr kumimoji="0" lang="en-US" sz="1400" b="1" i="0" u="none" strike="noStrike" kern="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ea typeface="Calibri" panose="020F0502020204030204" pitchFamily="34" charset="0"/>
                                    </a:rPr>
                                    <a:t>Resampling</a:t>
                                  </a:r>
                                </a:p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r>
                                    <a:rPr kumimoji="0" lang="en-US" sz="1200" b="0" i="0" u="none" strike="noStrike" kern="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ea typeface="Calibri" panose="020F0502020204030204" pitchFamily="34" charset="0"/>
                                    </a:rPr>
                                    <a:t>Averaging in Time</a:t>
                                  </a:r>
                                </a:p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r>
                                    <a:rPr kumimoji="0" lang="en-US" sz="1200" b="0" i="0" u="none" strike="noStrike" kern="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ea typeface="Calibri" panose="020F0502020204030204" pitchFamily="34" charset="0"/>
                                    </a:rPr>
                                    <a:t> (1min.)</a:t>
                                  </a:r>
                                </a:p>
                              </p:txBody>
                            </p:sp>
                            <p:sp>
                              <p:nvSpPr>
                                <p:cNvPr id="226" name="Rectangle: Rounded Corners 225">
                                  <a:extLst>
                                    <a:ext uri="{FF2B5EF4-FFF2-40B4-BE49-F238E27FC236}">
                                      <a16:creationId xmlns:a16="http://schemas.microsoft.com/office/drawing/2014/main" id="{85AAA168-2369-0276-FFCA-D80C41CE67D7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2012595" y="2805854"/>
                                  <a:ext cx="1507066" cy="439114"/>
                                </a:xfrm>
                                <a:prstGeom prst="roundRect">
                                  <a:avLst>
                                    <a:gd name="adj" fmla="val 50000"/>
                                  </a:avLst>
                                </a:prstGeom>
                                <a:solidFill>
                                  <a:srgbClr val="4F81BD">
                                    <a:lumMod val="20000"/>
                                    <a:lumOff val="80000"/>
                                  </a:srgbClr>
                                </a:solidFill>
                                <a:ln w="9525" cap="flat" cmpd="sng" algn="ctr">
                                  <a:solidFill>
                                    <a:srgbClr val="4F81BD"/>
                                  </a:solidFill>
                                  <a:prstDash val="sysDot"/>
                                </a:ln>
                                <a:effectLst/>
                              </p:spPr>
                              <p:txBody>
                                <a:bodyPr rtlCol="0" anchor="ctr"/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endParaRPr kumimoji="0" lang="en-US" sz="1800" b="0" i="0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libri"/>
                                    <a:ea typeface="+mn-ea"/>
                                    <a:cs typeface="+mn-cs"/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227" name="Rectangle 226">
                                  <a:extLst>
                                    <a:ext uri="{FF2B5EF4-FFF2-40B4-BE49-F238E27FC236}">
                                      <a16:creationId xmlns:a16="http://schemas.microsoft.com/office/drawing/2014/main" id="{C5519DCA-03A2-5E5A-3C91-4DEA289A33A5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2108524" y="2915302"/>
                                  <a:ext cx="1272487" cy="222791"/>
                                </a:xfrm>
                                <a:prstGeom prst="rect">
                                  <a:avLst/>
                                </a:prstGeom>
                                <a:ln>
                                  <a:noFill/>
                                </a:ln>
                              </p:spPr>
                              <p:txBody>
                                <a:bodyPr vert="horz" lIns="0" tIns="0" rIns="0" bIns="0" rtlCol="0">
                                  <a:noAutofit/>
                                </a:bodyPr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r>
                                    <a:rPr kumimoji="0" lang="en-US" sz="1400" b="1" i="0" u="none" strike="noStrike" kern="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ea typeface="Calibri" panose="020F0502020204030204" pitchFamily="34" charset="0"/>
                                    </a:rPr>
                                    <a:t>Data Validation</a:t>
                                  </a:r>
                                </a:p>
                              </p:txBody>
                            </p:sp>
                            <p:sp>
                              <p:nvSpPr>
                                <p:cNvPr id="228" name="Rectangle 227">
                                  <a:extLst>
                                    <a:ext uri="{FF2B5EF4-FFF2-40B4-BE49-F238E27FC236}">
                                      <a16:creationId xmlns:a16="http://schemas.microsoft.com/office/drawing/2014/main" id="{7BFFB21E-3BDF-1C4F-9C2E-F2DADAE653CD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6053091" y="1683075"/>
                                  <a:ext cx="1581448" cy="653390"/>
                                </a:xfrm>
                                <a:prstGeom prst="rect">
                                  <a:avLst/>
                                </a:prstGeom>
                                <a:ln>
                                  <a:noFill/>
                                </a:ln>
                              </p:spPr>
                              <p:txBody>
                                <a:bodyPr vert="horz" lIns="0" tIns="0" rIns="0" bIns="0" rtlCol="0">
                                  <a:noAutofit/>
                                </a:bodyPr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r>
                                    <a:rPr kumimoji="0" lang="en-US" sz="1100" b="0" i="0" u="none" strike="noStrike" kern="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ea typeface="Calibri" panose="020F0502020204030204" pitchFamily="34" charset="0"/>
                                    </a:rPr>
                                    <a:t>.</a:t>
                                  </a:r>
                                </a:p>
                              </p:txBody>
                            </p:sp>
                            <p:sp>
                              <p:nvSpPr>
                                <p:cNvPr id="229" name="Flowchart: Magnetic Disk 228">
                                  <a:extLst>
                                    <a:ext uri="{FF2B5EF4-FFF2-40B4-BE49-F238E27FC236}">
                                      <a16:creationId xmlns:a16="http://schemas.microsoft.com/office/drawing/2014/main" id="{790E5E45-871D-E099-D47B-9239DAD98B11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717711" y="1373021"/>
                                  <a:ext cx="1028707" cy="692149"/>
                                </a:xfrm>
                                <a:prstGeom prst="flowChartMagneticDisk">
                                  <a:avLst/>
                                </a:prstGeom>
                                <a:solidFill>
                                  <a:srgbClr val="9BBB59">
                                    <a:lumMod val="60000"/>
                                    <a:lumOff val="40000"/>
                                  </a:srgbClr>
                                </a:solidFill>
                                <a:ln w="25400" cap="flat" cmpd="sng" algn="ctr">
                                  <a:solidFill>
                                    <a:srgbClr val="00B050"/>
                                  </a:solidFill>
                                  <a:prstDash val="solid"/>
                                </a:ln>
                                <a:effectLst/>
                              </p:spPr>
                              <p:txBody>
                                <a:bodyPr rtlCol="0" anchor="ctr"/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endParaRPr kumimoji="0" lang="en-US" sz="1800" b="0" i="0" u="none" strike="noStrike" kern="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libri"/>
                                    <a:ea typeface="+mn-ea"/>
                                    <a:cs typeface="+mn-cs"/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230" name="Rectangle 229">
                                  <a:extLst>
                                    <a:ext uri="{FF2B5EF4-FFF2-40B4-BE49-F238E27FC236}">
                                      <a16:creationId xmlns:a16="http://schemas.microsoft.com/office/drawing/2014/main" id="{ACA7BAF1-F278-7D05-B790-B026C307BA59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697324" y="1583841"/>
                                  <a:ext cx="1062616" cy="390807"/>
                                </a:xfrm>
                                <a:prstGeom prst="rect">
                                  <a:avLst/>
                                </a:prstGeom>
                                <a:ln>
                                  <a:noFill/>
                                </a:ln>
                              </p:spPr>
                              <p:txBody>
                                <a:bodyPr vert="horz" lIns="0" tIns="0" rIns="0" bIns="0" rtlCol="0">
                                  <a:noAutofit/>
                                </a:bodyPr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80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r>
                                    <a:rPr kumimoji="0" lang="en-US" sz="1400" b="1" i="0" u="none" strike="noStrike" kern="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ea typeface="Calibri" panose="020F0502020204030204" pitchFamily="34" charset="0"/>
                                    </a:rPr>
                                    <a:t>Vessel’s onboard data</a:t>
                                  </a:r>
                                </a:p>
                              </p:txBody>
                            </p:sp>
                            <p:sp>
                              <p:nvSpPr>
                                <p:cNvPr id="231" name="Flowchart: Magnetic Disk 230">
                                  <a:extLst>
                                    <a:ext uri="{FF2B5EF4-FFF2-40B4-BE49-F238E27FC236}">
                                      <a16:creationId xmlns:a16="http://schemas.microsoft.com/office/drawing/2014/main" id="{C196C4BE-F8C6-E1AB-E563-8884B406489E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705183" y="4008010"/>
                                  <a:ext cx="1028707" cy="692149"/>
                                </a:xfrm>
                                <a:prstGeom prst="flowChartMagneticDisk">
                                  <a:avLst/>
                                </a:prstGeom>
                                <a:solidFill>
                                  <a:srgbClr val="F79646">
                                    <a:lumMod val="40000"/>
                                    <a:lumOff val="60000"/>
                                  </a:srgbClr>
                                </a:solidFill>
                                <a:ln w="25400" cap="flat" cmpd="sng" algn="ctr">
                                  <a:solidFill>
                                    <a:srgbClr val="F79646">
                                      <a:lumMod val="75000"/>
                                    </a:srgbClr>
                                  </a:solidFill>
                                  <a:prstDash val="solid"/>
                                </a:ln>
                                <a:effectLst/>
                              </p:spPr>
                              <p:txBody>
                                <a:bodyPr rtlCol="0" anchor="ctr"/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endParaRPr kumimoji="0" lang="en-US" sz="1800" b="0" i="0" u="none" strike="noStrike" kern="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libri"/>
                                    <a:ea typeface="+mn-ea"/>
                                    <a:cs typeface="+mn-cs"/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232" name="Rectangle 231">
                                  <a:extLst>
                                    <a:ext uri="{FF2B5EF4-FFF2-40B4-BE49-F238E27FC236}">
                                      <a16:creationId xmlns:a16="http://schemas.microsoft.com/office/drawing/2014/main" id="{B4AAB3F8-2096-BA21-A022-87BF404218C1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702992" y="4219658"/>
                                  <a:ext cx="1019831" cy="390807"/>
                                </a:xfrm>
                                <a:prstGeom prst="rect">
                                  <a:avLst/>
                                </a:prstGeom>
                                <a:ln>
                                  <a:noFill/>
                                </a:ln>
                              </p:spPr>
                              <p:txBody>
                                <a:bodyPr vert="horz" lIns="0" tIns="0" rIns="0" bIns="0" rtlCol="0">
                                  <a:noAutofit/>
                                </a:bodyPr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80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r>
                                    <a:rPr kumimoji="0" lang="en-US" sz="1400" b="1" i="0" u="none" strike="noStrike" kern="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ea typeface="Calibri" panose="020F0502020204030204" pitchFamily="34" charset="0"/>
                                    </a:rPr>
                                    <a:t>External weather data</a:t>
                                  </a:r>
                                </a:p>
                              </p:txBody>
                            </p:sp>
                            <p:sp>
                              <p:nvSpPr>
                                <p:cNvPr id="233" name="Rectangle 232">
                                  <a:extLst>
                                    <a:ext uri="{FF2B5EF4-FFF2-40B4-BE49-F238E27FC236}">
                                      <a16:creationId xmlns:a16="http://schemas.microsoft.com/office/drawing/2014/main" id="{023F169C-ABA9-C1CA-B5FB-3568344D5473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5702344" y="3989780"/>
                                  <a:ext cx="3964258" cy="222083"/>
                                </a:xfrm>
                                <a:prstGeom prst="rect">
                                  <a:avLst/>
                                </a:prstGeom>
                                <a:ln>
                                  <a:noFill/>
                                </a:ln>
                              </p:spPr>
                              <p:txBody>
                                <a:bodyPr vert="horz" lIns="0" tIns="0" rIns="0" bIns="0" rtlCol="0">
                                  <a:noAutofit/>
                                </a:bodyPr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r>
                                    <a:rPr kumimoji="0" lang="en-US" sz="1400" b="1" i="0" u="none" strike="noStrike" kern="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ea typeface="Calibri" panose="020F0502020204030204" pitchFamily="34" charset="0"/>
                                    </a:rPr>
                                    <a:t>ANN Regression Model</a:t>
                                  </a:r>
                                </a:p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endParaRPr kumimoji="0" lang="en-US" sz="1200" b="0" i="0" u="none" strike="noStrike" kern="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ea typeface="Calibri" panose="020F0502020204030204" pitchFamily="34" charset="0"/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234" name="Rectangle 233">
                                  <a:extLst>
                                    <a:ext uri="{FF2B5EF4-FFF2-40B4-BE49-F238E27FC236}">
                                      <a16:creationId xmlns:a16="http://schemas.microsoft.com/office/drawing/2014/main" id="{439360C6-0806-E93F-233E-6AD568C2CE8F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635124" y="804185"/>
                                  <a:ext cx="1182642" cy="515377"/>
                                </a:xfrm>
                                <a:prstGeom prst="rect">
                                  <a:avLst/>
                                </a:prstGeom>
                                <a:ln>
                                  <a:noFill/>
                                </a:ln>
                              </p:spPr>
                              <p:txBody>
                                <a:bodyPr vert="horz" lIns="0" tIns="0" rIns="0" bIns="0" rtlCol="0">
                                  <a:noAutofit/>
                                </a:bodyPr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r>
                                    <a:rPr kumimoji="0" lang="en-US" sz="1400" b="1" i="0" u="none" strike="noStrike" kern="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ea typeface="Calibri" panose="020F0502020204030204" pitchFamily="34" charset="0"/>
                                    </a:rPr>
                                    <a:t>Data </a:t>
                                  </a:r>
                                </a:p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r>
                                    <a:rPr kumimoji="0" lang="en-US" sz="1400" b="1" i="0" u="none" strike="noStrike" kern="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ea typeface="Calibri" panose="020F0502020204030204" pitchFamily="34" charset="0"/>
                                    </a:rPr>
                                    <a:t>Collection</a:t>
                                  </a:r>
                                </a:p>
                              </p:txBody>
                            </p:sp>
                            <p:sp>
                              <p:nvSpPr>
                                <p:cNvPr id="235" name="Rectangle 234">
                                  <a:extLst>
                                    <a:ext uri="{FF2B5EF4-FFF2-40B4-BE49-F238E27FC236}">
                                      <a16:creationId xmlns:a16="http://schemas.microsoft.com/office/drawing/2014/main" id="{165FD691-7394-F450-8CFD-03F0834558C1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6139067" y="1264292"/>
                                  <a:ext cx="1502591" cy="996315"/>
                                </a:xfrm>
                                <a:prstGeom prst="rect">
                                  <a:avLst/>
                                </a:prstGeom>
                                <a:ln>
                                  <a:noFill/>
                                </a:ln>
                              </p:spPr>
                              <p:txBody>
                                <a:bodyPr vert="horz" lIns="0" tIns="0" rIns="0" bIns="0" rtlCol="0">
                                  <a:noAutofit/>
                                </a:bodyPr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r>
                                    <a:rPr kumimoji="0" lang="en-US" sz="1400" b="1" i="0" u="none" strike="noStrike" kern="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ea typeface="Calibri" panose="020F0502020204030204" pitchFamily="34" charset="0"/>
                                    </a:rPr>
                                    <a:t>Spatio-Temporal Aggregation</a:t>
                                  </a:r>
                                </a:p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r>
                                    <a:rPr kumimoji="0" lang="en-US" sz="1100" b="0" i="0" u="none" strike="noStrike" kern="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ea typeface="Calibri" panose="020F0502020204030204" pitchFamily="34" charset="0"/>
                                    </a:rPr>
                                    <a:t>Aggregate the vessel’s routes in terms of </a:t>
                                  </a:r>
                                </a:p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r>
                                    <a:rPr kumimoji="0" lang="en-US" sz="1100" b="0" i="0" u="none" strike="noStrike" kern="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ea typeface="Calibri" panose="020F0502020204030204" pitchFamily="34" charset="0"/>
                                    </a:rPr>
                                    <a:t>Total Fuel and Total Time</a:t>
                                  </a:r>
                                </a:p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endParaRPr kumimoji="0" lang="en-US" sz="1200" b="0" i="0" u="none" strike="noStrike" kern="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ea typeface="Calibri" panose="020F0502020204030204" pitchFamily="34" charset="0"/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236" name="Rectangle 235">
                                  <a:extLst>
                                    <a:ext uri="{FF2B5EF4-FFF2-40B4-BE49-F238E27FC236}">
                                      <a16:creationId xmlns:a16="http://schemas.microsoft.com/office/drawing/2014/main" id="{4868B160-B91B-75E4-B828-4F3D5BD2800A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7798519" y="1036375"/>
                                  <a:ext cx="1840932" cy="1427403"/>
                                </a:xfrm>
                                <a:prstGeom prst="rect">
                                  <a:avLst/>
                                </a:prstGeom>
                                <a:ln>
                                  <a:noFill/>
                                </a:ln>
                              </p:spPr>
                              <p:txBody>
                                <a:bodyPr vert="horz" lIns="0" tIns="0" rIns="0" bIns="0" rtlCol="0">
                                  <a:noAutofit/>
                                </a:bodyPr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r>
                                    <a:rPr kumimoji="0" lang="en-US" sz="1400" b="1" i="0" u="none" strike="noStrike" kern="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ea typeface="Calibri" panose="020F0502020204030204" pitchFamily="34" charset="0"/>
                                    </a:rPr>
                                    <a:t>Efficiency Score </a:t>
                                  </a:r>
                                </a:p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r>
                                    <a:rPr kumimoji="0" lang="en-US" sz="1400" b="1" i="0" u="none" strike="noStrike" kern="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ea typeface="Calibri" panose="020F0502020204030204" pitchFamily="34" charset="0"/>
                                    </a:rPr>
                                    <a:t>Calculation</a:t>
                                  </a:r>
                                </a:p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r>
                                    <a:rPr kumimoji="0" lang="en-US" sz="1100" b="0" i="0" u="none" strike="noStrike" kern="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ea typeface="Calibri" panose="020F0502020204030204" pitchFamily="34" charset="0"/>
                                    </a:rPr>
                                    <a:t>Normalize the Fuel and Time for each route with respect to the maximum Fuel and Time of all routes.</a:t>
                                  </a:r>
                                </a:p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r>
                                    <a:rPr kumimoji="0" lang="en-US" sz="1100" b="0" i="0" u="none" strike="noStrike" kern="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ea typeface="Calibri" panose="020F0502020204030204" pitchFamily="34" charset="0"/>
                                    </a:rPr>
                                    <a:t>Then, the Efficiency Score is calculated for each route.</a:t>
                                  </a:r>
                                </a:p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endParaRPr kumimoji="0" lang="en-US" sz="1200" b="0" i="0" u="none" strike="noStrike" kern="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ea typeface="Calibri" panose="020F0502020204030204" pitchFamily="34" charset="0"/>
                                  </a:endParaRPr>
                                </a:p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endParaRPr kumimoji="0" lang="en-US" sz="1400" b="0" i="0" u="none" strike="noStrike" kern="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ea typeface="Calibri" panose="020F0502020204030204" pitchFamily="34" charset="0"/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237" name="Rectangle 236">
                                  <a:extLst>
                                    <a:ext uri="{FF2B5EF4-FFF2-40B4-BE49-F238E27FC236}">
                                      <a16:creationId xmlns:a16="http://schemas.microsoft.com/office/drawing/2014/main" id="{6ECD02E3-8A9A-E7E3-7F43-F0A95C0FE0DD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5580391" y="3236819"/>
                                  <a:ext cx="3763956" cy="327815"/>
                                </a:xfrm>
                                <a:prstGeom prst="rect">
                                  <a:avLst/>
                                </a:prstGeom>
                                <a:ln>
                                  <a:noFill/>
                                </a:ln>
                              </p:spPr>
                              <p:txBody>
                                <a:bodyPr vert="horz" lIns="0" tIns="0" rIns="0" bIns="0" rtlCol="0">
                                  <a:noAutofit/>
                                </a:bodyPr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r>
                                    <a:rPr kumimoji="0" lang="en-US" sz="1200" b="0" i="0" u="none" strike="noStrike" kern="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ea typeface="Calibri" panose="020F0502020204030204" pitchFamily="34" charset="0"/>
                                    </a:rPr>
                                    <a:t>Model: XGB</a:t>
                                  </a:r>
                                </a:p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r>
                                    <a:rPr kumimoji="0" lang="en-US" sz="1200" b="0" i="0" u="none" strike="noStrike" kern="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ea typeface="Calibri" panose="020F0502020204030204" pitchFamily="34" charset="0"/>
                                    </a:rPr>
                                    <a:t>Inputs: Operational and weather variables</a:t>
                                  </a:r>
                                  <a:endParaRPr kumimoji="0" lang="en-US" sz="1400" b="0" i="0" u="none" strike="noStrike" kern="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ea typeface="Calibri" panose="020F0502020204030204" pitchFamily="34" charset="0"/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238" name="Rectangle 237">
                                  <a:extLst>
                                    <a:ext uri="{FF2B5EF4-FFF2-40B4-BE49-F238E27FC236}">
                                      <a16:creationId xmlns:a16="http://schemas.microsoft.com/office/drawing/2014/main" id="{F66FC031-7B03-AEA2-629E-C6B20B795C6D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6107391" y="772984"/>
                                  <a:ext cx="3543776" cy="223704"/>
                                </a:xfrm>
                                <a:prstGeom prst="rect">
                                  <a:avLst/>
                                </a:prstGeom>
                                <a:ln>
                                  <a:noFill/>
                                </a:ln>
                              </p:spPr>
                              <p:txBody>
                                <a:bodyPr vert="horz" lIns="0" tIns="0" rIns="0" bIns="0" rtlCol="0">
                                  <a:noAutofit/>
                                </a:bodyPr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r>
                                    <a:rPr kumimoji="0" lang="en-US" sz="1350" b="1" i="0" u="none" strike="noStrike" kern="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ea typeface="Calibri" panose="020F0502020204030204" pitchFamily="34" charset="0"/>
                                    </a:rPr>
                                    <a:t>Representation of Vessel’s Routes by Fuel &amp; Time</a:t>
                                  </a:r>
                                </a:p>
                              </p:txBody>
                            </p:sp>
                          </p:grpSp>
                          <p:grpSp>
                            <p:nvGrpSpPr>
                              <p:cNvPr id="195" name="Group 194">
                                <a:extLst>
                                  <a:ext uri="{FF2B5EF4-FFF2-40B4-BE49-F238E27FC236}">
                                    <a16:creationId xmlns:a16="http://schemas.microsoft.com/office/drawing/2014/main" id="{5ED8FEE1-DF9B-424D-6C8C-3E89859FA84C}"/>
                                  </a:ext>
                                </a:extLst>
                              </p:cNvPr>
                              <p:cNvGrpSpPr/>
                              <p:nvPr/>
                            </p:nvGrpSpPr>
                            <p:grpSpPr>
                              <a:xfrm>
                                <a:off x="3418804" y="1670381"/>
                                <a:ext cx="2581139" cy="1440938"/>
                                <a:chOff x="1968450" y="1968867"/>
                                <a:chExt cx="2581139" cy="1440938"/>
                              </a:xfrm>
                            </p:grpSpPr>
                            <p:sp>
                              <p:nvSpPr>
                                <p:cNvPr id="211" name="Arrow: Bent 210">
                                  <a:extLst>
                                    <a:ext uri="{FF2B5EF4-FFF2-40B4-BE49-F238E27FC236}">
                                      <a16:creationId xmlns:a16="http://schemas.microsoft.com/office/drawing/2014/main" id="{E784C2CC-0228-53EC-64BE-5C3B8C9D557B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 rot="5400000">
                                  <a:off x="1908504" y="2163478"/>
                                  <a:ext cx="1343341" cy="1149313"/>
                                </a:xfrm>
                                <a:prstGeom prst="bentArrow">
                                  <a:avLst>
                                    <a:gd name="adj1" fmla="val 14154"/>
                                    <a:gd name="adj2" fmla="val 14996"/>
                                    <a:gd name="adj3" fmla="val 17013"/>
                                    <a:gd name="adj4" fmla="val 73485"/>
                                  </a:avLst>
                                </a:prstGeom>
                                <a:solidFill>
                                  <a:srgbClr val="9BBB59">
                                    <a:lumMod val="20000"/>
                                    <a:lumOff val="80000"/>
                                  </a:srgbClr>
                                </a:solidFill>
                                <a:ln w="19050" cap="flat" cmpd="sng" algn="ctr">
                                  <a:solidFill>
                                    <a:srgbClr val="92D050"/>
                                  </a:solidFill>
                                  <a:prstDash val="solid"/>
                                </a:ln>
                                <a:effectLst/>
                              </p:spPr>
                              <p:txBody>
                                <a:bodyPr rtlCol="0" anchor="ctr"/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endParaRPr kumimoji="0" lang="en-US" sz="1800" b="0" i="0" u="none" strike="noStrike" kern="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libri"/>
                                    <a:ea typeface="+mn-ea"/>
                                    <a:cs typeface="+mn-cs"/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212" name="Arrow: Right 211">
                                  <a:extLst>
                                    <a:ext uri="{FF2B5EF4-FFF2-40B4-BE49-F238E27FC236}">
                                      <a16:creationId xmlns:a16="http://schemas.microsoft.com/office/drawing/2014/main" id="{0383F3B2-8D29-6BD5-CAB7-98A72A1B7773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2020279" y="1968867"/>
                                  <a:ext cx="2529310" cy="252309"/>
                                </a:xfrm>
                                <a:prstGeom prst="rightArrow">
                                  <a:avLst>
                                    <a:gd name="adj1" fmla="val 38413"/>
                                    <a:gd name="adj2" fmla="val 61660"/>
                                  </a:avLst>
                                </a:prstGeom>
                                <a:solidFill>
                                  <a:srgbClr val="9BBB59">
                                    <a:lumMod val="20000"/>
                                    <a:lumOff val="80000"/>
                                  </a:srgbClr>
                                </a:solidFill>
                                <a:ln w="19050" cap="flat" cmpd="sng" algn="ctr">
                                  <a:solidFill>
                                    <a:srgbClr val="92D050"/>
                                  </a:solidFill>
                                  <a:prstDash val="solid"/>
                                </a:ln>
                                <a:effectLst/>
                              </p:spPr>
                              <p:txBody>
                                <a:bodyPr rtlCol="0" anchor="ctr"/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endParaRPr kumimoji="0" lang="en-US" sz="1800" b="0" i="0" u="none" strike="noStrike" kern="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libri"/>
                                    <a:ea typeface="+mn-ea"/>
                                    <a:cs typeface="+mn-cs"/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213" name="Arrow: Right 212">
                                  <a:extLst>
                                    <a:ext uri="{FF2B5EF4-FFF2-40B4-BE49-F238E27FC236}">
                                      <a16:creationId xmlns:a16="http://schemas.microsoft.com/office/drawing/2014/main" id="{FF1C563F-62A3-A9E1-D706-9FE900EAE0ED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1968450" y="1985559"/>
                                  <a:ext cx="611070" cy="303537"/>
                                </a:xfrm>
                                <a:prstGeom prst="rightArrow">
                                  <a:avLst>
                                    <a:gd name="adj1" fmla="val 50131"/>
                                    <a:gd name="adj2" fmla="val 0"/>
                                  </a:avLst>
                                </a:prstGeom>
                                <a:solidFill>
                                  <a:srgbClr val="9BBB59">
                                    <a:lumMod val="20000"/>
                                    <a:lumOff val="80000"/>
                                  </a:srgbClr>
                                </a:solidFill>
                                <a:ln w="19050" cap="flat" cmpd="sng" algn="ctr">
                                  <a:noFill/>
                                  <a:prstDash val="solid"/>
                                </a:ln>
                                <a:effectLst/>
                              </p:spPr>
                              <p:txBody>
                                <a:bodyPr rtlCol="0" anchor="ctr"/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endParaRPr kumimoji="0" lang="en-US" sz="1800" b="0" i="0" u="none" strike="noStrike" kern="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libri"/>
                                    <a:ea typeface="+mn-ea"/>
                                    <a:cs typeface="+mn-cs"/>
                                  </a:endParaRPr>
                                </a:p>
                              </p:txBody>
                            </p:sp>
                          </p:grpSp>
                          <p:grpSp>
                            <p:nvGrpSpPr>
                              <p:cNvPr id="196" name="Group 195">
                                <a:extLst>
                                  <a:ext uri="{FF2B5EF4-FFF2-40B4-BE49-F238E27FC236}">
                                    <a16:creationId xmlns:a16="http://schemas.microsoft.com/office/drawing/2014/main" id="{FE764A79-AEF7-D7DA-0CED-8F0CE73F2449}"/>
                                  </a:ext>
                                </a:extLst>
                              </p:cNvPr>
                              <p:cNvGrpSpPr/>
                              <p:nvPr/>
                            </p:nvGrpSpPr>
                            <p:grpSpPr>
                              <a:xfrm>
                                <a:off x="7480946" y="1774137"/>
                                <a:ext cx="179018" cy="207761"/>
                                <a:chOff x="7480946" y="1774137"/>
                                <a:chExt cx="179018" cy="207761"/>
                              </a:xfrm>
                            </p:grpSpPr>
                            <p:sp>
                              <p:nvSpPr>
                                <p:cNvPr id="209" name="Arrow: Right 208">
                                  <a:extLst>
                                    <a:ext uri="{FF2B5EF4-FFF2-40B4-BE49-F238E27FC236}">
                                      <a16:creationId xmlns:a16="http://schemas.microsoft.com/office/drawing/2014/main" id="{B108396D-5180-FF3E-B365-D0CB069073CE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7507289" y="1774137"/>
                                  <a:ext cx="152675" cy="207761"/>
                                </a:xfrm>
                                <a:prstGeom prst="rightArrow">
                                  <a:avLst>
                                    <a:gd name="adj1" fmla="val 41357"/>
                                    <a:gd name="adj2" fmla="val 61024"/>
                                  </a:avLst>
                                </a:prstGeom>
                                <a:solidFill>
                                  <a:srgbClr val="9BBB59">
                                    <a:lumMod val="60000"/>
                                    <a:lumOff val="40000"/>
                                  </a:srgbClr>
                                </a:solidFill>
                                <a:ln w="19050" cap="flat" cmpd="sng" algn="ctr">
                                  <a:solidFill>
                                    <a:srgbClr val="00B050"/>
                                  </a:solidFill>
                                  <a:prstDash val="solid"/>
                                </a:ln>
                                <a:effectLst/>
                              </p:spPr>
                              <p:txBody>
                                <a:bodyPr rtlCol="0" anchor="ctr"/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endParaRPr kumimoji="0" lang="en-US" sz="1800" b="0" i="0" u="none" strike="noStrike" kern="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libri"/>
                                    <a:ea typeface="+mn-ea"/>
                                    <a:cs typeface="+mn-cs"/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210" name="Arrow: Right 14">
                                  <a:extLst>
                                    <a:ext uri="{FF2B5EF4-FFF2-40B4-BE49-F238E27FC236}">
                                      <a16:creationId xmlns:a16="http://schemas.microsoft.com/office/drawing/2014/main" id="{5B7C23D0-78DD-29DF-3D25-DADADD66E447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7480946" y="1847421"/>
                                  <a:ext cx="134084" cy="61198"/>
                                </a:xfrm>
                                <a:custGeom>
                                  <a:avLst/>
                                  <a:gdLst>
                                    <a:gd name="connsiteX0" fmla="*/ 0 w 312686"/>
                                    <a:gd name="connsiteY0" fmla="*/ 98203 h 358393"/>
                                    <a:gd name="connsiteX1" fmla="*/ 96717 w 312686"/>
                                    <a:gd name="connsiteY1" fmla="*/ 98203 h 358393"/>
                                    <a:gd name="connsiteX2" fmla="*/ 96717 w 312686"/>
                                    <a:gd name="connsiteY2" fmla="*/ 0 h 358393"/>
                                    <a:gd name="connsiteX3" fmla="*/ 312686 w 312686"/>
                                    <a:gd name="connsiteY3" fmla="*/ 179197 h 358393"/>
                                    <a:gd name="connsiteX4" fmla="*/ 96717 w 312686"/>
                                    <a:gd name="connsiteY4" fmla="*/ 358393 h 358393"/>
                                    <a:gd name="connsiteX5" fmla="*/ 96717 w 312686"/>
                                    <a:gd name="connsiteY5" fmla="*/ 260190 h 358393"/>
                                    <a:gd name="connsiteX6" fmla="*/ 0 w 312686"/>
                                    <a:gd name="connsiteY6" fmla="*/ 260190 h 358393"/>
                                    <a:gd name="connsiteX7" fmla="*/ 0 w 312686"/>
                                    <a:gd name="connsiteY7" fmla="*/ 98203 h 358393"/>
                                    <a:gd name="connsiteX0" fmla="*/ 0 w 312686"/>
                                    <a:gd name="connsiteY0" fmla="*/ 0 h 260190"/>
                                    <a:gd name="connsiteX1" fmla="*/ 96717 w 312686"/>
                                    <a:gd name="connsiteY1" fmla="*/ 0 h 260190"/>
                                    <a:gd name="connsiteX2" fmla="*/ 96717 w 312686"/>
                                    <a:gd name="connsiteY2" fmla="*/ 7567 h 260190"/>
                                    <a:gd name="connsiteX3" fmla="*/ 312686 w 312686"/>
                                    <a:gd name="connsiteY3" fmla="*/ 80994 h 260190"/>
                                    <a:gd name="connsiteX4" fmla="*/ 96717 w 312686"/>
                                    <a:gd name="connsiteY4" fmla="*/ 260190 h 260190"/>
                                    <a:gd name="connsiteX5" fmla="*/ 96717 w 312686"/>
                                    <a:gd name="connsiteY5" fmla="*/ 161987 h 260190"/>
                                    <a:gd name="connsiteX6" fmla="*/ 0 w 312686"/>
                                    <a:gd name="connsiteY6" fmla="*/ 161987 h 260190"/>
                                    <a:gd name="connsiteX7" fmla="*/ 0 w 312686"/>
                                    <a:gd name="connsiteY7" fmla="*/ 0 h 260190"/>
                                    <a:gd name="connsiteX0" fmla="*/ 0 w 312686"/>
                                    <a:gd name="connsiteY0" fmla="*/ 0 h 161987"/>
                                    <a:gd name="connsiteX1" fmla="*/ 96717 w 312686"/>
                                    <a:gd name="connsiteY1" fmla="*/ 0 h 161987"/>
                                    <a:gd name="connsiteX2" fmla="*/ 96717 w 312686"/>
                                    <a:gd name="connsiteY2" fmla="*/ 7567 h 161987"/>
                                    <a:gd name="connsiteX3" fmla="*/ 312686 w 312686"/>
                                    <a:gd name="connsiteY3" fmla="*/ 80994 h 161987"/>
                                    <a:gd name="connsiteX4" fmla="*/ 113777 w 312686"/>
                                    <a:gd name="connsiteY4" fmla="*/ 147596 h 161987"/>
                                    <a:gd name="connsiteX5" fmla="*/ 96717 w 312686"/>
                                    <a:gd name="connsiteY5" fmla="*/ 161987 h 161987"/>
                                    <a:gd name="connsiteX6" fmla="*/ 0 w 312686"/>
                                    <a:gd name="connsiteY6" fmla="*/ 161987 h 161987"/>
                                    <a:gd name="connsiteX7" fmla="*/ 0 w 312686"/>
                                    <a:gd name="connsiteY7" fmla="*/ 0 h 161987"/>
                                  </a:gdLst>
                                  <a:ahLst/>
                                  <a:cxnLst>
                                    <a:cxn ang="0">
                                      <a:pos x="connsiteX0" y="connsiteY0"/>
                                    </a:cxn>
                                    <a:cxn ang="0">
                                      <a:pos x="connsiteX1" y="connsiteY1"/>
                                    </a:cxn>
                                    <a:cxn ang="0">
                                      <a:pos x="connsiteX2" y="connsiteY2"/>
                                    </a:cxn>
                                    <a:cxn ang="0">
                                      <a:pos x="connsiteX3" y="connsiteY3"/>
                                    </a:cxn>
                                    <a:cxn ang="0">
                                      <a:pos x="connsiteX4" y="connsiteY4"/>
                                    </a:cxn>
                                    <a:cxn ang="0">
                                      <a:pos x="connsiteX5" y="connsiteY5"/>
                                    </a:cxn>
                                    <a:cxn ang="0">
                                      <a:pos x="connsiteX6" y="connsiteY6"/>
                                    </a:cxn>
                                    <a:cxn ang="0">
                                      <a:pos x="connsiteX7" y="connsiteY7"/>
                                    </a:cxn>
                                  </a:cxnLst>
                                  <a:rect l="l" t="t" r="r" b="b"/>
                                  <a:pathLst>
                                    <a:path w="312686" h="161987">
                                      <a:moveTo>
                                        <a:pt x="0" y="0"/>
                                      </a:moveTo>
                                      <a:lnTo>
                                        <a:pt x="96717" y="0"/>
                                      </a:lnTo>
                                      <a:lnTo>
                                        <a:pt x="96717" y="7567"/>
                                      </a:lnTo>
                                      <a:lnTo>
                                        <a:pt x="312686" y="80994"/>
                                      </a:lnTo>
                                      <a:lnTo>
                                        <a:pt x="113777" y="147596"/>
                                      </a:lnTo>
                                      <a:lnTo>
                                        <a:pt x="96717" y="161987"/>
                                      </a:lnTo>
                                      <a:lnTo>
                                        <a:pt x="0" y="161987"/>
                                      </a:lnTo>
                                      <a:lnTo>
                                        <a:pt x="0" y="0"/>
                                      </a:lnTo>
                                      <a:close/>
                                    </a:path>
                                  </a:pathLst>
                                </a:custGeom>
                                <a:solidFill>
                                  <a:srgbClr val="9BBB59">
                                    <a:lumMod val="60000"/>
                                    <a:lumOff val="40000"/>
                                  </a:srgbClr>
                                </a:solidFill>
                                <a:ln w="19050" cap="flat" cmpd="sng" algn="ctr">
                                  <a:noFill/>
                                  <a:prstDash val="solid"/>
                                </a:ln>
                                <a:effectLst/>
                              </p:spPr>
                              <p:txBody>
                                <a:bodyPr rtlCol="0" anchor="ctr"/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endParaRPr kumimoji="0" lang="en-US" sz="1800" b="0" i="0" u="none" strike="noStrike" kern="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libri"/>
                                    <a:ea typeface="+mn-ea"/>
                                    <a:cs typeface="+mn-cs"/>
                                  </a:endParaRPr>
                                </a:p>
                              </p:txBody>
                            </p:sp>
                          </p:grpSp>
                          <p:grpSp>
                            <p:nvGrpSpPr>
                              <p:cNvPr id="197" name="Group 196">
                                <a:extLst>
                                  <a:ext uri="{FF2B5EF4-FFF2-40B4-BE49-F238E27FC236}">
                                    <a16:creationId xmlns:a16="http://schemas.microsoft.com/office/drawing/2014/main" id="{08E5AAAA-A5A6-EE22-E019-F3E6B9D01EE2}"/>
                                  </a:ext>
                                </a:extLst>
                              </p:cNvPr>
                              <p:cNvGrpSpPr/>
                              <p:nvPr/>
                            </p:nvGrpSpPr>
                            <p:grpSpPr>
                              <a:xfrm>
                                <a:off x="2462906" y="2140311"/>
                                <a:ext cx="289000" cy="793542"/>
                                <a:chOff x="1193112" y="-140774"/>
                                <a:chExt cx="289000" cy="1646855"/>
                              </a:xfrm>
                            </p:grpSpPr>
                            <p:sp>
                              <p:nvSpPr>
                                <p:cNvPr id="207" name="Arrow: Right 18">
                                  <a:extLst>
                                    <a:ext uri="{FF2B5EF4-FFF2-40B4-BE49-F238E27FC236}">
                                      <a16:creationId xmlns:a16="http://schemas.microsoft.com/office/drawing/2014/main" id="{6100E23C-BD25-1C98-BBAD-B93844856A6A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 rot="5400000">
                                  <a:off x="539544" y="625682"/>
                                  <a:ext cx="1593750" cy="139865"/>
                                </a:xfrm>
                                <a:custGeom>
                                  <a:avLst/>
                                  <a:gdLst>
                                    <a:gd name="connsiteX0" fmla="*/ 0 w 376539"/>
                                    <a:gd name="connsiteY0" fmla="*/ 96751 h 340894"/>
                                    <a:gd name="connsiteX1" fmla="*/ 376539 w 376539"/>
                                    <a:gd name="connsiteY1" fmla="*/ 96751 h 340894"/>
                                    <a:gd name="connsiteX2" fmla="*/ 376539 w 376539"/>
                                    <a:gd name="connsiteY2" fmla="*/ 0 h 340894"/>
                                    <a:gd name="connsiteX3" fmla="*/ 376539 w 376539"/>
                                    <a:gd name="connsiteY3" fmla="*/ 170447 h 340894"/>
                                    <a:gd name="connsiteX4" fmla="*/ 376539 w 376539"/>
                                    <a:gd name="connsiteY4" fmla="*/ 340894 h 340894"/>
                                    <a:gd name="connsiteX5" fmla="*/ 376539 w 376539"/>
                                    <a:gd name="connsiteY5" fmla="*/ 244143 h 340894"/>
                                    <a:gd name="connsiteX6" fmla="*/ 0 w 376539"/>
                                    <a:gd name="connsiteY6" fmla="*/ 244143 h 340894"/>
                                    <a:gd name="connsiteX7" fmla="*/ 0 w 376539"/>
                                    <a:gd name="connsiteY7" fmla="*/ 96751 h 340894"/>
                                    <a:gd name="connsiteX0" fmla="*/ 0 w 384162"/>
                                    <a:gd name="connsiteY0" fmla="*/ 0 h 244143"/>
                                    <a:gd name="connsiteX1" fmla="*/ 376539 w 384162"/>
                                    <a:gd name="connsiteY1" fmla="*/ 0 h 244143"/>
                                    <a:gd name="connsiteX2" fmla="*/ 384162 w 384162"/>
                                    <a:gd name="connsiteY2" fmla="*/ 82319 h 244143"/>
                                    <a:gd name="connsiteX3" fmla="*/ 376539 w 384162"/>
                                    <a:gd name="connsiteY3" fmla="*/ 73696 h 244143"/>
                                    <a:gd name="connsiteX4" fmla="*/ 376539 w 384162"/>
                                    <a:gd name="connsiteY4" fmla="*/ 244143 h 244143"/>
                                    <a:gd name="connsiteX5" fmla="*/ 376539 w 384162"/>
                                    <a:gd name="connsiteY5" fmla="*/ 147392 h 244143"/>
                                    <a:gd name="connsiteX6" fmla="*/ 0 w 384162"/>
                                    <a:gd name="connsiteY6" fmla="*/ 147392 h 244143"/>
                                    <a:gd name="connsiteX7" fmla="*/ 0 w 384162"/>
                                    <a:gd name="connsiteY7" fmla="*/ 0 h 244143"/>
                                    <a:gd name="connsiteX0" fmla="*/ 0 w 384162"/>
                                    <a:gd name="connsiteY0" fmla="*/ 0 h 147392"/>
                                    <a:gd name="connsiteX1" fmla="*/ 376539 w 384162"/>
                                    <a:gd name="connsiteY1" fmla="*/ 0 h 147392"/>
                                    <a:gd name="connsiteX2" fmla="*/ 384162 w 384162"/>
                                    <a:gd name="connsiteY2" fmla="*/ 82319 h 147392"/>
                                    <a:gd name="connsiteX3" fmla="*/ 376539 w 384162"/>
                                    <a:gd name="connsiteY3" fmla="*/ 73696 h 147392"/>
                                    <a:gd name="connsiteX4" fmla="*/ 384162 w 384162"/>
                                    <a:gd name="connsiteY4" fmla="*/ 133653 h 147392"/>
                                    <a:gd name="connsiteX5" fmla="*/ 376539 w 384162"/>
                                    <a:gd name="connsiteY5" fmla="*/ 147392 h 147392"/>
                                    <a:gd name="connsiteX6" fmla="*/ 0 w 384162"/>
                                    <a:gd name="connsiteY6" fmla="*/ 147392 h 147392"/>
                                    <a:gd name="connsiteX7" fmla="*/ 0 w 384162"/>
                                    <a:gd name="connsiteY7" fmla="*/ 0 h 147392"/>
                                  </a:gdLst>
                                  <a:ahLst/>
                                  <a:cxnLst>
                                    <a:cxn ang="0">
                                      <a:pos x="connsiteX0" y="connsiteY0"/>
                                    </a:cxn>
                                    <a:cxn ang="0">
                                      <a:pos x="connsiteX1" y="connsiteY1"/>
                                    </a:cxn>
                                    <a:cxn ang="0">
                                      <a:pos x="connsiteX2" y="connsiteY2"/>
                                    </a:cxn>
                                    <a:cxn ang="0">
                                      <a:pos x="connsiteX3" y="connsiteY3"/>
                                    </a:cxn>
                                    <a:cxn ang="0">
                                      <a:pos x="connsiteX4" y="connsiteY4"/>
                                    </a:cxn>
                                    <a:cxn ang="0">
                                      <a:pos x="connsiteX5" y="connsiteY5"/>
                                    </a:cxn>
                                    <a:cxn ang="0">
                                      <a:pos x="connsiteX6" y="connsiteY6"/>
                                    </a:cxn>
                                    <a:cxn ang="0">
                                      <a:pos x="connsiteX7" y="connsiteY7"/>
                                    </a:cxn>
                                  </a:cxnLst>
                                  <a:rect l="l" t="t" r="r" b="b"/>
                                  <a:pathLst>
                                    <a:path w="384162" h="147392">
                                      <a:moveTo>
                                        <a:pt x="0" y="0"/>
                                      </a:moveTo>
                                      <a:lnTo>
                                        <a:pt x="376539" y="0"/>
                                      </a:lnTo>
                                      <a:lnTo>
                                        <a:pt x="384162" y="82319"/>
                                      </a:lnTo>
                                      <a:lnTo>
                                        <a:pt x="376539" y="73696"/>
                                      </a:lnTo>
                                      <a:lnTo>
                                        <a:pt x="384162" y="133653"/>
                                      </a:lnTo>
                                      <a:lnTo>
                                        <a:pt x="376539" y="147392"/>
                                      </a:lnTo>
                                      <a:lnTo>
                                        <a:pt x="0" y="147392"/>
                                      </a:lnTo>
                                      <a:lnTo>
                                        <a:pt x="0" y="0"/>
                                      </a:lnTo>
                                      <a:close/>
                                    </a:path>
                                  </a:pathLst>
                                </a:custGeom>
                                <a:solidFill>
                                  <a:srgbClr val="9BBB59">
                                    <a:lumMod val="20000"/>
                                    <a:lumOff val="80000"/>
                                  </a:srgbClr>
                                </a:solidFill>
                                <a:ln w="9525" cap="flat" cmpd="sng" algn="ctr">
                                  <a:solidFill>
                                    <a:srgbClr val="00B050"/>
                                  </a:solidFill>
                                  <a:prstDash val="sysDot"/>
                                </a:ln>
                                <a:effectLst/>
                              </p:spPr>
                              <p:txBody>
                                <a:bodyPr rtlCol="0" anchor="ctr"/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endParaRPr kumimoji="0" lang="en-US" sz="1800" b="0" i="0" u="none" strike="noStrike" kern="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libri"/>
                                    <a:ea typeface="+mn-ea"/>
                                    <a:cs typeface="+mn-cs"/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208" name="Arrow: Right 207">
                                  <a:extLst>
                                    <a:ext uri="{FF2B5EF4-FFF2-40B4-BE49-F238E27FC236}">
                                      <a16:creationId xmlns:a16="http://schemas.microsoft.com/office/drawing/2014/main" id="{EF47D156-5C9F-031D-ACC4-5C6B9AE16786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 rot="5400000">
                                  <a:off x="514184" y="538154"/>
                                  <a:ext cx="1646855" cy="289000"/>
                                </a:xfrm>
                                <a:prstGeom prst="rightArrow">
                                  <a:avLst>
                                    <a:gd name="adj1" fmla="val 43237"/>
                                    <a:gd name="adj2" fmla="val 0"/>
                                  </a:avLst>
                                </a:prstGeom>
                                <a:solidFill>
                                  <a:srgbClr val="9BBB59">
                                    <a:lumMod val="20000"/>
                                    <a:lumOff val="80000"/>
                                  </a:srgbClr>
                                </a:solidFill>
                                <a:ln w="9525" cap="flat" cmpd="sng" algn="ctr">
                                  <a:noFill/>
                                  <a:prstDash val="sysDot"/>
                                </a:ln>
                                <a:effectLst/>
                              </p:spPr>
                              <p:txBody>
                                <a:bodyPr rtlCol="0" anchor="ctr"/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endParaRPr kumimoji="0" lang="en-US" sz="1800" b="0" i="0" u="none" strike="noStrike" kern="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libri"/>
                                    <a:ea typeface="+mn-ea"/>
                                    <a:cs typeface="+mn-cs"/>
                                  </a:endParaRPr>
                                </a:p>
                              </p:txBody>
                            </p:sp>
                          </p:grpSp>
                          <p:grpSp>
                            <p:nvGrpSpPr>
                              <p:cNvPr id="198" name="Group 197">
                                <a:extLst>
                                  <a:ext uri="{FF2B5EF4-FFF2-40B4-BE49-F238E27FC236}">
                                    <a16:creationId xmlns:a16="http://schemas.microsoft.com/office/drawing/2014/main" id="{66BEA36E-DE8E-3138-0269-15A62F856BE1}"/>
                                  </a:ext>
                                </a:extLst>
                              </p:cNvPr>
                              <p:cNvGrpSpPr/>
                              <p:nvPr/>
                            </p:nvGrpSpPr>
                            <p:grpSpPr>
                              <a:xfrm>
                                <a:off x="2475544" y="3358271"/>
                                <a:ext cx="271125" cy="847359"/>
                                <a:chOff x="1194155" y="1853723"/>
                                <a:chExt cx="271125" cy="1363104"/>
                              </a:xfrm>
                            </p:grpSpPr>
                            <p:sp>
                              <p:nvSpPr>
                                <p:cNvPr id="205" name="Arrow: Right 19">
                                  <a:extLst>
                                    <a:ext uri="{FF2B5EF4-FFF2-40B4-BE49-F238E27FC236}">
                                      <a16:creationId xmlns:a16="http://schemas.microsoft.com/office/drawing/2014/main" id="{20910AA3-1411-F030-FD6E-2E614ECFFD40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 rot="16200000">
                                  <a:off x="707676" y="2431670"/>
                                  <a:ext cx="1237023" cy="131246"/>
                                </a:xfrm>
                                <a:custGeom>
                                  <a:avLst/>
                                  <a:gdLst>
                                    <a:gd name="connsiteX0" fmla="*/ 0 w 294401"/>
                                    <a:gd name="connsiteY0" fmla="*/ 96751 h 340894"/>
                                    <a:gd name="connsiteX1" fmla="*/ 294401 w 294401"/>
                                    <a:gd name="connsiteY1" fmla="*/ 96751 h 340894"/>
                                    <a:gd name="connsiteX2" fmla="*/ 294401 w 294401"/>
                                    <a:gd name="connsiteY2" fmla="*/ 0 h 340894"/>
                                    <a:gd name="connsiteX3" fmla="*/ 294401 w 294401"/>
                                    <a:gd name="connsiteY3" fmla="*/ 170447 h 340894"/>
                                    <a:gd name="connsiteX4" fmla="*/ 294401 w 294401"/>
                                    <a:gd name="connsiteY4" fmla="*/ 340894 h 340894"/>
                                    <a:gd name="connsiteX5" fmla="*/ 294401 w 294401"/>
                                    <a:gd name="connsiteY5" fmla="*/ 244143 h 340894"/>
                                    <a:gd name="connsiteX6" fmla="*/ 0 w 294401"/>
                                    <a:gd name="connsiteY6" fmla="*/ 244143 h 340894"/>
                                    <a:gd name="connsiteX7" fmla="*/ 0 w 294401"/>
                                    <a:gd name="connsiteY7" fmla="*/ 96751 h 340894"/>
                                    <a:gd name="connsiteX0" fmla="*/ 0 w 294401"/>
                                    <a:gd name="connsiteY0" fmla="*/ 96751 h 244143"/>
                                    <a:gd name="connsiteX1" fmla="*/ 294401 w 294401"/>
                                    <a:gd name="connsiteY1" fmla="*/ 96751 h 244143"/>
                                    <a:gd name="connsiteX2" fmla="*/ 294401 w 294401"/>
                                    <a:gd name="connsiteY2" fmla="*/ 0 h 244143"/>
                                    <a:gd name="connsiteX3" fmla="*/ 294401 w 294401"/>
                                    <a:gd name="connsiteY3" fmla="*/ 170447 h 244143"/>
                                    <a:gd name="connsiteX4" fmla="*/ 290588 w 294401"/>
                                    <a:gd name="connsiteY4" fmla="*/ 241837 h 244143"/>
                                    <a:gd name="connsiteX5" fmla="*/ 294401 w 294401"/>
                                    <a:gd name="connsiteY5" fmla="*/ 244143 h 244143"/>
                                    <a:gd name="connsiteX6" fmla="*/ 0 w 294401"/>
                                    <a:gd name="connsiteY6" fmla="*/ 244143 h 244143"/>
                                    <a:gd name="connsiteX7" fmla="*/ 0 w 294401"/>
                                    <a:gd name="connsiteY7" fmla="*/ 96751 h 244143"/>
                                    <a:gd name="connsiteX0" fmla="*/ 0 w 294841"/>
                                    <a:gd name="connsiteY0" fmla="*/ 96751 h 244143"/>
                                    <a:gd name="connsiteX1" fmla="*/ 294401 w 294841"/>
                                    <a:gd name="connsiteY1" fmla="*/ 96751 h 244143"/>
                                    <a:gd name="connsiteX2" fmla="*/ 294401 w 294841"/>
                                    <a:gd name="connsiteY2" fmla="*/ 0 h 244143"/>
                                    <a:gd name="connsiteX3" fmla="*/ 292800 w 294841"/>
                                    <a:gd name="connsiteY3" fmla="*/ 95098 h 244143"/>
                                    <a:gd name="connsiteX4" fmla="*/ 294401 w 294841"/>
                                    <a:gd name="connsiteY4" fmla="*/ 170447 h 244143"/>
                                    <a:gd name="connsiteX5" fmla="*/ 290588 w 294841"/>
                                    <a:gd name="connsiteY5" fmla="*/ 241837 h 244143"/>
                                    <a:gd name="connsiteX6" fmla="*/ 294401 w 294841"/>
                                    <a:gd name="connsiteY6" fmla="*/ 244143 h 244143"/>
                                    <a:gd name="connsiteX7" fmla="*/ 0 w 294841"/>
                                    <a:gd name="connsiteY7" fmla="*/ 244143 h 244143"/>
                                    <a:gd name="connsiteX8" fmla="*/ 0 w 294841"/>
                                    <a:gd name="connsiteY8" fmla="*/ 96751 h 244143"/>
                                    <a:gd name="connsiteX0" fmla="*/ 0 w 294401"/>
                                    <a:gd name="connsiteY0" fmla="*/ 5311 h 152703"/>
                                    <a:gd name="connsiteX1" fmla="*/ 294401 w 294401"/>
                                    <a:gd name="connsiteY1" fmla="*/ 5311 h 152703"/>
                                    <a:gd name="connsiteX2" fmla="*/ 286781 w 294401"/>
                                    <a:gd name="connsiteY2" fmla="*/ 0 h 152703"/>
                                    <a:gd name="connsiteX3" fmla="*/ 292800 w 294401"/>
                                    <a:gd name="connsiteY3" fmla="*/ 3658 h 152703"/>
                                    <a:gd name="connsiteX4" fmla="*/ 294401 w 294401"/>
                                    <a:gd name="connsiteY4" fmla="*/ 79007 h 152703"/>
                                    <a:gd name="connsiteX5" fmla="*/ 290588 w 294401"/>
                                    <a:gd name="connsiteY5" fmla="*/ 150397 h 152703"/>
                                    <a:gd name="connsiteX6" fmla="*/ 294401 w 294401"/>
                                    <a:gd name="connsiteY6" fmla="*/ 152703 h 152703"/>
                                    <a:gd name="connsiteX7" fmla="*/ 0 w 294401"/>
                                    <a:gd name="connsiteY7" fmla="*/ 152703 h 152703"/>
                                    <a:gd name="connsiteX8" fmla="*/ 0 w 294401"/>
                                    <a:gd name="connsiteY8" fmla="*/ 5311 h 152703"/>
                                  </a:gdLst>
                                  <a:ahLst/>
                                  <a:cxnLst>
                                    <a:cxn ang="0">
                                      <a:pos x="connsiteX0" y="connsiteY0"/>
                                    </a:cxn>
                                    <a:cxn ang="0">
                                      <a:pos x="connsiteX1" y="connsiteY1"/>
                                    </a:cxn>
                                    <a:cxn ang="0">
                                      <a:pos x="connsiteX2" y="connsiteY2"/>
                                    </a:cxn>
                                    <a:cxn ang="0">
                                      <a:pos x="connsiteX3" y="connsiteY3"/>
                                    </a:cxn>
                                    <a:cxn ang="0">
                                      <a:pos x="connsiteX4" y="connsiteY4"/>
                                    </a:cxn>
                                    <a:cxn ang="0">
                                      <a:pos x="connsiteX5" y="connsiteY5"/>
                                    </a:cxn>
                                    <a:cxn ang="0">
                                      <a:pos x="connsiteX6" y="connsiteY6"/>
                                    </a:cxn>
                                    <a:cxn ang="0">
                                      <a:pos x="connsiteX7" y="connsiteY7"/>
                                    </a:cxn>
                                    <a:cxn ang="0">
                                      <a:pos x="connsiteX8" y="connsiteY8"/>
                                    </a:cxn>
                                  </a:cxnLst>
                                  <a:rect l="l" t="t" r="r" b="b"/>
                                  <a:pathLst>
                                    <a:path w="294401" h="152703">
                                      <a:moveTo>
                                        <a:pt x="0" y="5311"/>
                                      </a:moveTo>
                                      <a:lnTo>
                                        <a:pt x="294401" y="5311"/>
                                      </a:lnTo>
                                      <a:lnTo>
                                        <a:pt x="286781" y="0"/>
                                      </a:lnTo>
                                      <a:cubicBezTo>
                                        <a:pt x="288787" y="7569"/>
                                        <a:pt x="290794" y="-3911"/>
                                        <a:pt x="292800" y="3658"/>
                                      </a:cubicBezTo>
                                      <a:cubicBezTo>
                                        <a:pt x="293334" y="28774"/>
                                        <a:pt x="293867" y="53891"/>
                                        <a:pt x="294401" y="79007"/>
                                      </a:cubicBezTo>
                                      <a:lnTo>
                                        <a:pt x="290588" y="150397"/>
                                      </a:lnTo>
                                      <a:lnTo>
                                        <a:pt x="294401" y="152703"/>
                                      </a:lnTo>
                                      <a:lnTo>
                                        <a:pt x="0" y="152703"/>
                                      </a:lnTo>
                                      <a:lnTo>
                                        <a:pt x="0" y="5311"/>
                                      </a:lnTo>
                                      <a:close/>
                                    </a:path>
                                  </a:pathLst>
                                </a:custGeom>
                                <a:solidFill>
                                  <a:srgbClr val="F79646">
                                    <a:lumMod val="20000"/>
                                    <a:lumOff val="80000"/>
                                  </a:srgbClr>
                                </a:solidFill>
                                <a:ln w="9525" cap="flat" cmpd="sng" algn="ctr">
                                  <a:solidFill>
                                    <a:srgbClr val="F79646">
                                      <a:lumMod val="75000"/>
                                    </a:srgbClr>
                                  </a:solidFill>
                                  <a:prstDash val="sysDot"/>
                                </a:ln>
                                <a:effectLst/>
                              </p:spPr>
                              <p:txBody>
                                <a:bodyPr rtlCol="0" anchor="ctr"/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endParaRPr kumimoji="0" lang="en-US" sz="1800" b="0" i="0" u="none" strike="noStrike" kern="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libri"/>
                                    <a:ea typeface="+mn-ea"/>
                                    <a:cs typeface="+mn-cs"/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206" name="Arrow: Right 205">
                                  <a:extLst>
                                    <a:ext uri="{FF2B5EF4-FFF2-40B4-BE49-F238E27FC236}">
                                      <a16:creationId xmlns:a16="http://schemas.microsoft.com/office/drawing/2014/main" id="{2B8B0F65-1CF7-7A9B-69D9-9AD66EC4EE58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 rot="16200000">
                                  <a:off x="648166" y="2399712"/>
                                  <a:ext cx="1363104" cy="271125"/>
                                </a:xfrm>
                                <a:prstGeom prst="rightArrow">
                                  <a:avLst>
                                    <a:gd name="adj1" fmla="val 43237"/>
                                    <a:gd name="adj2" fmla="val 0"/>
                                  </a:avLst>
                                </a:prstGeom>
                                <a:solidFill>
                                  <a:srgbClr val="F79646">
                                    <a:lumMod val="20000"/>
                                    <a:lumOff val="80000"/>
                                  </a:srgbClr>
                                </a:solidFill>
                                <a:ln w="9525" cap="flat" cmpd="sng" algn="ctr">
                                  <a:noFill/>
                                  <a:prstDash val="sysDot"/>
                                </a:ln>
                                <a:effectLst/>
                              </p:spPr>
                              <p:txBody>
                                <a:bodyPr rtlCol="0" anchor="ctr"/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endParaRPr kumimoji="0" lang="en-US" sz="1800" b="0" i="0" u="none" strike="noStrike" kern="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libri"/>
                                    <a:ea typeface="+mn-ea"/>
                                    <a:cs typeface="+mn-cs"/>
                                  </a:endParaRPr>
                                </a:p>
                              </p:txBody>
                            </p:sp>
                          </p:grpSp>
                          <p:grpSp>
                            <p:nvGrpSpPr>
                              <p:cNvPr id="199" name="Group 198">
                                <a:extLst>
                                  <a:ext uri="{FF2B5EF4-FFF2-40B4-BE49-F238E27FC236}">
                                    <a16:creationId xmlns:a16="http://schemas.microsoft.com/office/drawing/2014/main" id="{979BDCA2-12B2-03D1-E52A-1A84474E660C}"/>
                                  </a:ext>
                                </a:extLst>
                              </p:cNvPr>
                              <p:cNvGrpSpPr/>
                              <p:nvPr/>
                            </p:nvGrpSpPr>
                            <p:grpSpPr>
                              <a:xfrm>
                                <a:off x="1557190" y="4319935"/>
                                <a:ext cx="255175" cy="269484"/>
                                <a:chOff x="802954" y="3476386"/>
                                <a:chExt cx="280549" cy="285811"/>
                              </a:xfrm>
                            </p:grpSpPr>
                            <p:sp>
                              <p:nvSpPr>
                                <p:cNvPr id="203" name="Arrow: Right 202">
                                  <a:extLst>
                                    <a:ext uri="{FF2B5EF4-FFF2-40B4-BE49-F238E27FC236}">
                                      <a16:creationId xmlns:a16="http://schemas.microsoft.com/office/drawing/2014/main" id="{DB708A2C-7112-AA11-2A6A-4BEED510DB3D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835446" y="3476386"/>
                                  <a:ext cx="248057" cy="285811"/>
                                </a:xfrm>
                                <a:prstGeom prst="rightArrow">
                                  <a:avLst>
                                    <a:gd name="adj1" fmla="val 38068"/>
                                    <a:gd name="adj2" fmla="val 64277"/>
                                  </a:avLst>
                                </a:prstGeom>
                                <a:solidFill>
                                  <a:srgbClr val="F79646">
                                    <a:lumMod val="40000"/>
                                    <a:lumOff val="60000"/>
                                  </a:srgbClr>
                                </a:solidFill>
                                <a:ln w="12700" cap="flat" cmpd="sng" algn="ctr">
                                  <a:solidFill>
                                    <a:srgbClr val="F79646">
                                      <a:lumMod val="75000"/>
                                    </a:srgbClr>
                                  </a:solidFill>
                                  <a:prstDash val="solid"/>
                                </a:ln>
                                <a:effectLst/>
                              </p:spPr>
                              <p:txBody>
                                <a:bodyPr rtlCol="0" anchor="ctr"/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endParaRPr kumimoji="0" lang="en-US" sz="1800" b="0" i="0" u="none" strike="noStrike" kern="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libri"/>
                                    <a:ea typeface="+mn-ea"/>
                                    <a:cs typeface="+mn-cs"/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204" name="Arrow: Right 26">
                                  <a:extLst>
                                    <a:ext uri="{FF2B5EF4-FFF2-40B4-BE49-F238E27FC236}">
                                      <a16:creationId xmlns:a16="http://schemas.microsoft.com/office/drawing/2014/main" id="{7E9BD10F-DE36-1618-8287-FB139F30A7FD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802954" y="3573246"/>
                                  <a:ext cx="248057" cy="97518"/>
                                </a:xfrm>
                                <a:custGeom>
                                  <a:avLst/>
                                  <a:gdLst>
                                    <a:gd name="connsiteX0" fmla="*/ 0 w 248057"/>
                                    <a:gd name="connsiteY0" fmla="*/ 88504 h 285811"/>
                                    <a:gd name="connsiteX1" fmla="*/ 88613 w 248057"/>
                                    <a:gd name="connsiteY1" fmla="*/ 88504 h 285811"/>
                                    <a:gd name="connsiteX2" fmla="*/ 88613 w 248057"/>
                                    <a:gd name="connsiteY2" fmla="*/ 0 h 285811"/>
                                    <a:gd name="connsiteX3" fmla="*/ 248057 w 248057"/>
                                    <a:gd name="connsiteY3" fmla="*/ 142906 h 285811"/>
                                    <a:gd name="connsiteX4" fmla="*/ 88613 w 248057"/>
                                    <a:gd name="connsiteY4" fmla="*/ 285811 h 285811"/>
                                    <a:gd name="connsiteX5" fmla="*/ 88613 w 248057"/>
                                    <a:gd name="connsiteY5" fmla="*/ 197307 h 285811"/>
                                    <a:gd name="connsiteX6" fmla="*/ 0 w 248057"/>
                                    <a:gd name="connsiteY6" fmla="*/ 197307 h 285811"/>
                                    <a:gd name="connsiteX7" fmla="*/ 0 w 248057"/>
                                    <a:gd name="connsiteY7" fmla="*/ 88504 h 285811"/>
                                    <a:gd name="connsiteX0" fmla="*/ 0 w 248057"/>
                                    <a:gd name="connsiteY0" fmla="*/ 0 h 197307"/>
                                    <a:gd name="connsiteX1" fmla="*/ 88613 w 248057"/>
                                    <a:gd name="connsiteY1" fmla="*/ 0 h 197307"/>
                                    <a:gd name="connsiteX2" fmla="*/ 98138 w 248057"/>
                                    <a:gd name="connsiteY2" fmla="*/ 4364 h 197307"/>
                                    <a:gd name="connsiteX3" fmla="*/ 248057 w 248057"/>
                                    <a:gd name="connsiteY3" fmla="*/ 54402 h 197307"/>
                                    <a:gd name="connsiteX4" fmla="*/ 88613 w 248057"/>
                                    <a:gd name="connsiteY4" fmla="*/ 197307 h 197307"/>
                                    <a:gd name="connsiteX5" fmla="*/ 88613 w 248057"/>
                                    <a:gd name="connsiteY5" fmla="*/ 108803 h 197307"/>
                                    <a:gd name="connsiteX6" fmla="*/ 0 w 248057"/>
                                    <a:gd name="connsiteY6" fmla="*/ 108803 h 197307"/>
                                    <a:gd name="connsiteX7" fmla="*/ 0 w 248057"/>
                                    <a:gd name="connsiteY7" fmla="*/ 0 h 197307"/>
                                    <a:gd name="connsiteX0" fmla="*/ 0 w 248057"/>
                                    <a:gd name="connsiteY0" fmla="*/ 0 h 108803"/>
                                    <a:gd name="connsiteX1" fmla="*/ 88613 w 248057"/>
                                    <a:gd name="connsiteY1" fmla="*/ 0 h 108803"/>
                                    <a:gd name="connsiteX2" fmla="*/ 98138 w 248057"/>
                                    <a:gd name="connsiteY2" fmla="*/ 4364 h 108803"/>
                                    <a:gd name="connsiteX3" fmla="*/ 248057 w 248057"/>
                                    <a:gd name="connsiteY3" fmla="*/ 54402 h 108803"/>
                                    <a:gd name="connsiteX4" fmla="*/ 90994 w 248057"/>
                                    <a:gd name="connsiteY4" fmla="*/ 97294 h 108803"/>
                                    <a:gd name="connsiteX5" fmla="*/ 88613 w 248057"/>
                                    <a:gd name="connsiteY5" fmla="*/ 108803 h 108803"/>
                                    <a:gd name="connsiteX6" fmla="*/ 0 w 248057"/>
                                    <a:gd name="connsiteY6" fmla="*/ 108803 h 108803"/>
                                    <a:gd name="connsiteX7" fmla="*/ 0 w 248057"/>
                                    <a:gd name="connsiteY7" fmla="*/ 0 h 108803"/>
                                  </a:gdLst>
                                  <a:ahLst/>
                                  <a:cxnLst>
                                    <a:cxn ang="0">
                                      <a:pos x="connsiteX0" y="connsiteY0"/>
                                    </a:cxn>
                                    <a:cxn ang="0">
                                      <a:pos x="connsiteX1" y="connsiteY1"/>
                                    </a:cxn>
                                    <a:cxn ang="0">
                                      <a:pos x="connsiteX2" y="connsiteY2"/>
                                    </a:cxn>
                                    <a:cxn ang="0">
                                      <a:pos x="connsiteX3" y="connsiteY3"/>
                                    </a:cxn>
                                    <a:cxn ang="0">
                                      <a:pos x="connsiteX4" y="connsiteY4"/>
                                    </a:cxn>
                                    <a:cxn ang="0">
                                      <a:pos x="connsiteX5" y="connsiteY5"/>
                                    </a:cxn>
                                    <a:cxn ang="0">
                                      <a:pos x="connsiteX6" y="connsiteY6"/>
                                    </a:cxn>
                                    <a:cxn ang="0">
                                      <a:pos x="connsiteX7" y="connsiteY7"/>
                                    </a:cxn>
                                  </a:cxnLst>
                                  <a:rect l="l" t="t" r="r" b="b"/>
                                  <a:pathLst>
                                    <a:path w="248057" h="108803">
                                      <a:moveTo>
                                        <a:pt x="0" y="0"/>
                                      </a:moveTo>
                                      <a:lnTo>
                                        <a:pt x="88613" y="0"/>
                                      </a:lnTo>
                                      <a:lnTo>
                                        <a:pt x="98138" y="4364"/>
                                      </a:lnTo>
                                      <a:lnTo>
                                        <a:pt x="248057" y="54402"/>
                                      </a:lnTo>
                                      <a:lnTo>
                                        <a:pt x="90994" y="97294"/>
                                      </a:lnTo>
                                      <a:lnTo>
                                        <a:pt x="88613" y="108803"/>
                                      </a:lnTo>
                                      <a:lnTo>
                                        <a:pt x="0" y="108803"/>
                                      </a:lnTo>
                                      <a:lnTo>
                                        <a:pt x="0" y="0"/>
                                      </a:lnTo>
                                      <a:close/>
                                    </a:path>
                                  </a:pathLst>
                                </a:custGeom>
                                <a:solidFill>
                                  <a:srgbClr val="F79646">
                                    <a:lumMod val="40000"/>
                                    <a:lumOff val="60000"/>
                                  </a:srgbClr>
                                </a:solidFill>
                                <a:ln w="12700" cap="flat" cmpd="sng" algn="ctr">
                                  <a:noFill/>
                                  <a:prstDash val="sysDot"/>
                                </a:ln>
                                <a:effectLst/>
                              </p:spPr>
                              <p:txBody>
                                <a:bodyPr rtlCol="0" anchor="ctr"/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endParaRPr kumimoji="0" lang="en-US" sz="1800" b="0" i="0" u="none" strike="noStrike" kern="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libri"/>
                                    <a:ea typeface="+mn-ea"/>
                                    <a:cs typeface="+mn-cs"/>
                                  </a:endParaRPr>
                                </a:p>
                              </p:txBody>
                            </p:sp>
                          </p:grpSp>
                          <p:grpSp>
                            <p:nvGrpSpPr>
                              <p:cNvPr id="200" name="Group 199">
                                <a:extLst>
                                  <a:ext uri="{FF2B5EF4-FFF2-40B4-BE49-F238E27FC236}">
                                    <a16:creationId xmlns:a16="http://schemas.microsoft.com/office/drawing/2014/main" id="{68E208B9-7EC7-1F09-256D-D8C1791F38FB}"/>
                                  </a:ext>
                                </a:extLst>
                              </p:cNvPr>
                              <p:cNvGrpSpPr/>
                              <p:nvPr/>
                            </p:nvGrpSpPr>
                            <p:grpSpPr>
                              <a:xfrm>
                                <a:off x="1563905" y="1721126"/>
                                <a:ext cx="259073" cy="269483"/>
                                <a:chOff x="817560" y="1749845"/>
                                <a:chExt cx="301700" cy="302384"/>
                              </a:xfrm>
                            </p:grpSpPr>
                            <p:sp>
                              <p:nvSpPr>
                                <p:cNvPr id="201" name="Arrow: Right 200">
                                  <a:extLst>
                                    <a:ext uri="{FF2B5EF4-FFF2-40B4-BE49-F238E27FC236}">
                                      <a16:creationId xmlns:a16="http://schemas.microsoft.com/office/drawing/2014/main" id="{546BEE16-ACE4-0203-D0D4-D0A655FC1286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869243" y="1749845"/>
                                  <a:ext cx="250017" cy="302384"/>
                                </a:xfrm>
                                <a:prstGeom prst="rightArrow">
                                  <a:avLst>
                                    <a:gd name="adj1" fmla="val 38068"/>
                                    <a:gd name="adj2" fmla="val 64277"/>
                                  </a:avLst>
                                </a:prstGeom>
                                <a:solidFill>
                                  <a:srgbClr val="9BBB59">
                                    <a:lumMod val="60000"/>
                                    <a:lumOff val="40000"/>
                                  </a:srgbClr>
                                </a:solidFill>
                                <a:ln w="12700" cap="flat" cmpd="sng" algn="ctr">
                                  <a:solidFill>
                                    <a:srgbClr val="00B050"/>
                                  </a:solidFill>
                                  <a:prstDash val="solid"/>
                                </a:ln>
                                <a:effectLst/>
                              </p:spPr>
                              <p:txBody>
                                <a:bodyPr rtlCol="0" anchor="ctr"/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endParaRPr kumimoji="0" lang="en-US" sz="1800" b="0" i="0" u="none" strike="noStrike" kern="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libri"/>
                                    <a:ea typeface="+mn-ea"/>
                                    <a:cs typeface="+mn-cs"/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202" name="Arrow: Right 28">
                                  <a:extLst>
                                    <a:ext uri="{FF2B5EF4-FFF2-40B4-BE49-F238E27FC236}">
                                      <a16:creationId xmlns:a16="http://schemas.microsoft.com/office/drawing/2014/main" id="{DAF615EB-2008-579F-7234-7A755FE8C414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817560" y="1850153"/>
                                  <a:ext cx="289384" cy="97515"/>
                                </a:xfrm>
                                <a:custGeom>
                                  <a:avLst/>
                                  <a:gdLst>
                                    <a:gd name="connsiteX0" fmla="*/ 0 w 289386"/>
                                    <a:gd name="connsiteY0" fmla="*/ 93636 h 302384"/>
                                    <a:gd name="connsiteX1" fmla="*/ 103377 w 289386"/>
                                    <a:gd name="connsiteY1" fmla="*/ 93636 h 302384"/>
                                    <a:gd name="connsiteX2" fmla="*/ 103377 w 289386"/>
                                    <a:gd name="connsiteY2" fmla="*/ 0 h 302384"/>
                                    <a:gd name="connsiteX3" fmla="*/ 289386 w 289386"/>
                                    <a:gd name="connsiteY3" fmla="*/ 151192 h 302384"/>
                                    <a:gd name="connsiteX4" fmla="*/ 103377 w 289386"/>
                                    <a:gd name="connsiteY4" fmla="*/ 302384 h 302384"/>
                                    <a:gd name="connsiteX5" fmla="*/ 103377 w 289386"/>
                                    <a:gd name="connsiteY5" fmla="*/ 208748 h 302384"/>
                                    <a:gd name="connsiteX6" fmla="*/ 0 w 289386"/>
                                    <a:gd name="connsiteY6" fmla="*/ 208748 h 302384"/>
                                    <a:gd name="connsiteX7" fmla="*/ 0 w 289386"/>
                                    <a:gd name="connsiteY7" fmla="*/ 93636 h 302384"/>
                                    <a:gd name="connsiteX0" fmla="*/ 0 w 289386"/>
                                    <a:gd name="connsiteY0" fmla="*/ 767 h 209515"/>
                                    <a:gd name="connsiteX1" fmla="*/ 103377 w 289386"/>
                                    <a:gd name="connsiteY1" fmla="*/ 767 h 209515"/>
                                    <a:gd name="connsiteX2" fmla="*/ 98614 w 289386"/>
                                    <a:gd name="connsiteY2" fmla="*/ 0 h 209515"/>
                                    <a:gd name="connsiteX3" fmla="*/ 289386 w 289386"/>
                                    <a:gd name="connsiteY3" fmla="*/ 58323 h 209515"/>
                                    <a:gd name="connsiteX4" fmla="*/ 103377 w 289386"/>
                                    <a:gd name="connsiteY4" fmla="*/ 209515 h 209515"/>
                                    <a:gd name="connsiteX5" fmla="*/ 103377 w 289386"/>
                                    <a:gd name="connsiteY5" fmla="*/ 115879 h 209515"/>
                                    <a:gd name="connsiteX6" fmla="*/ 0 w 289386"/>
                                    <a:gd name="connsiteY6" fmla="*/ 115879 h 209515"/>
                                    <a:gd name="connsiteX7" fmla="*/ 0 w 289386"/>
                                    <a:gd name="connsiteY7" fmla="*/ 767 h 209515"/>
                                    <a:gd name="connsiteX0" fmla="*/ 0 w 289386"/>
                                    <a:gd name="connsiteY0" fmla="*/ 767 h 115879"/>
                                    <a:gd name="connsiteX1" fmla="*/ 103377 w 289386"/>
                                    <a:gd name="connsiteY1" fmla="*/ 767 h 115879"/>
                                    <a:gd name="connsiteX2" fmla="*/ 98614 w 289386"/>
                                    <a:gd name="connsiteY2" fmla="*/ 0 h 115879"/>
                                    <a:gd name="connsiteX3" fmla="*/ 289386 w 289386"/>
                                    <a:gd name="connsiteY3" fmla="*/ 58323 h 115879"/>
                                    <a:gd name="connsiteX4" fmla="*/ 112902 w 289386"/>
                                    <a:gd name="connsiteY4" fmla="*/ 114265 h 115879"/>
                                    <a:gd name="connsiteX5" fmla="*/ 103377 w 289386"/>
                                    <a:gd name="connsiteY5" fmla="*/ 115879 h 115879"/>
                                    <a:gd name="connsiteX6" fmla="*/ 0 w 289386"/>
                                    <a:gd name="connsiteY6" fmla="*/ 115879 h 115879"/>
                                    <a:gd name="connsiteX7" fmla="*/ 0 w 289386"/>
                                    <a:gd name="connsiteY7" fmla="*/ 767 h 115879"/>
                                  </a:gdLst>
                                  <a:ahLst/>
                                  <a:cxnLst>
                                    <a:cxn ang="0">
                                      <a:pos x="connsiteX0" y="connsiteY0"/>
                                    </a:cxn>
                                    <a:cxn ang="0">
                                      <a:pos x="connsiteX1" y="connsiteY1"/>
                                    </a:cxn>
                                    <a:cxn ang="0">
                                      <a:pos x="connsiteX2" y="connsiteY2"/>
                                    </a:cxn>
                                    <a:cxn ang="0">
                                      <a:pos x="connsiteX3" y="connsiteY3"/>
                                    </a:cxn>
                                    <a:cxn ang="0">
                                      <a:pos x="connsiteX4" y="connsiteY4"/>
                                    </a:cxn>
                                    <a:cxn ang="0">
                                      <a:pos x="connsiteX5" y="connsiteY5"/>
                                    </a:cxn>
                                    <a:cxn ang="0">
                                      <a:pos x="connsiteX6" y="connsiteY6"/>
                                    </a:cxn>
                                    <a:cxn ang="0">
                                      <a:pos x="connsiteX7" y="connsiteY7"/>
                                    </a:cxn>
                                  </a:cxnLst>
                                  <a:rect l="l" t="t" r="r" b="b"/>
                                  <a:pathLst>
                                    <a:path w="289386" h="115879">
                                      <a:moveTo>
                                        <a:pt x="0" y="767"/>
                                      </a:moveTo>
                                      <a:lnTo>
                                        <a:pt x="103377" y="767"/>
                                      </a:lnTo>
                                      <a:lnTo>
                                        <a:pt x="98614" y="0"/>
                                      </a:lnTo>
                                      <a:lnTo>
                                        <a:pt x="289386" y="58323"/>
                                      </a:lnTo>
                                      <a:lnTo>
                                        <a:pt x="112902" y="114265"/>
                                      </a:lnTo>
                                      <a:lnTo>
                                        <a:pt x="103377" y="115879"/>
                                      </a:lnTo>
                                      <a:lnTo>
                                        <a:pt x="0" y="115879"/>
                                      </a:lnTo>
                                      <a:lnTo>
                                        <a:pt x="0" y="767"/>
                                      </a:lnTo>
                                      <a:close/>
                                    </a:path>
                                  </a:pathLst>
                                </a:custGeom>
                                <a:solidFill>
                                  <a:srgbClr val="9BBB59">
                                    <a:lumMod val="60000"/>
                                    <a:lumOff val="40000"/>
                                  </a:srgbClr>
                                </a:solidFill>
                                <a:ln w="12700" cap="flat" cmpd="sng" algn="ctr">
                                  <a:noFill/>
                                  <a:prstDash val="sysDot"/>
                                </a:ln>
                                <a:effectLst/>
                              </p:spPr>
                              <p:txBody>
                                <a:bodyPr rtlCol="0" anchor="ctr"/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endParaRPr kumimoji="0" lang="en-US" sz="1800" b="0" i="0" u="none" strike="noStrike" kern="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libri"/>
                                    <a:ea typeface="+mn-ea"/>
                                    <a:cs typeface="+mn-cs"/>
                                  </a:endParaRPr>
                                </a:p>
                              </p:txBody>
                            </p:sp>
                          </p:grpSp>
                        </p:grpSp>
                        <p:sp>
                          <p:nvSpPr>
                            <p:cNvPr id="192" name="Rectangle 191">
                              <a:extLst>
                                <a:ext uri="{FF2B5EF4-FFF2-40B4-BE49-F238E27FC236}">
                                  <a16:creationId xmlns:a16="http://schemas.microsoft.com/office/drawing/2014/main" id="{7E6FBE49-5DDE-A598-F0F4-D969F49C9277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4315210" y="2095704"/>
                              <a:ext cx="704364" cy="560471"/>
                            </a:xfrm>
                            <a:prstGeom prst="rect">
                              <a:avLst/>
                            </a:prstGeom>
                            <a:ln>
                              <a:noFill/>
                            </a:ln>
                          </p:spPr>
                          <p:txBody>
                            <a:bodyPr vert="horz" lIns="0" tIns="0" rIns="0" bIns="0" rtlCol="0">
                              <a:noAutofit/>
                            </a:bodyPr>
                            <a:lstStyle/>
                            <a:p>
                              <a:pPr marL="0" marR="0" lvl="0" indent="0" algn="ctr" defTabSz="914400" eaLnBrk="1" fontAlgn="auto" latinLnBrk="0" hangingPunct="1">
                                <a:lnSpc>
                                  <a:spcPct val="100000"/>
                                </a:lnSpc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ClrTx/>
                                <a:buSzTx/>
                                <a:buFontTx/>
                                <a:buNone/>
                                <a:tabLst/>
                                <a:defRPr/>
                              </a:pPr>
                              <a:r>
                                <a:rPr kumimoji="0" lang="en-US" sz="1000" b="0" i="0" u="none" strike="noStrike" kern="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srgbClr val="9BBB59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ea typeface="Calibri" panose="020F0502020204030204" pitchFamily="34" charset="0"/>
                                </a:rPr>
                                <a:t>Onboard Operational and Weather Data</a:t>
                              </a:r>
                            </a:p>
                          </p:txBody>
                        </p:sp>
                        <p:sp>
                          <p:nvSpPr>
                            <p:cNvPr id="193" name="Rectangle 192">
                              <a:extLst>
                                <a:ext uri="{FF2B5EF4-FFF2-40B4-BE49-F238E27FC236}">
                                  <a16:creationId xmlns:a16="http://schemas.microsoft.com/office/drawing/2014/main" id="{DAAF96AC-330F-3E43-C2CA-674ABB001DF2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3232323" y="2851395"/>
                              <a:ext cx="504559" cy="438626"/>
                            </a:xfrm>
                            <a:prstGeom prst="rect">
                              <a:avLst/>
                            </a:prstGeom>
                            <a:ln>
                              <a:noFill/>
                            </a:ln>
                          </p:spPr>
                          <p:txBody>
                            <a:bodyPr vert="horz" lIns="0" tIns="0" rIns="0" bIns="0" rtlCol="0">
                              <a:noAutofit/>
                            </a:bodyPr>
                            <a:lstStyle/>
                            <a:p>
                              <a:pPr marL="0" marR="0" lvl="0" indent="0" algn="ctr" defTabSz="914400" eaLnBrk="1" fontAlgn="auto" latinLnBrk="0" hangingPunct="1">
                                <a:lnSpc>
                                  <a:spcPct val="100000"/>
                                </a:lnSpc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ClrTx/>
                                <a:buSzTx/>
                                <a:buFontTx/>
                                <a:buNone/>
                                <a:tabLst/>
                                <a:defRPr/>
                              </a:pPr>
                              <a:r>
                                <a:rPr kumimoji="0" lang="en-US" sz="1000" b="0" i="0" u="none" strike="noStrike" kern="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srgbClr val="F79646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ea typeface="Calibri" panose="020F0502020204030204" pitchFamily="34" charset="0"/>
                                </a:rPr>
                                <a:t>External</a:t>
                              </a:r>
                            </a:p>
                            <a:p>
                              <a:pPr marL="0" marR="0" lvl="0" indent="0" algn="ctr" defTabSz="914400" eaLnBrk="1" fontAlgn="auto" latinLnBrk="0" hangingPunct="1">
                                <a:lnSpc>
                                  <a:spcPct val="100000"/>
                                </a:lnSpc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ClrTx/>
                                <a:buSzTx/>
                                <a:buFontTx/>
                                <a:buNone/>
                                <a:tabLst/>
                                <a:defRPr/>
                              </a:pPr>
                              <a:r>
                                <a:rPr kumimoji="0" lang="en-US" sz="1000" b="0" i="0" u="none" strike="noStrike" kern="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srgbClr val="F79646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ea typeface="Calibri" panose="020F0502020204030204" pitchFamily="34" charset="0"/>
                                </a:rPr>
                                <a:t>Weather</a:t>
                              </a:r>
                            </a:p>
                            <a:p>
                              <a:pPr marL="0" marR="0" lvl="0" indent="0" algn="ctr" defTabSz="914400" eaLnBrk="1" fontAlgn="auto" latinLnBrk="0" hangingPunct="1">
                                <a:lnSpc>
                                  <a:spcPct val="100000"/>
                                </a:lnSpc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ClrTx/>
                                <a:buSzTx/>
                                <a:buFontTx/>
                                <a:buNone/>
                                <a:tabLst/>
                                <a:defRPr/>
                              </a:pPr>
                              <a:r>
                                <a:rPr kumimoji="0" lang="en-US" sz="1000" b="0" i="0" u="none" strike="noStrike" kern="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srgbClr val="F79646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ea typeface="Calibri" panose="020F0502020204030204" pitchFamily="34" charset="0"/>
                                </a:rPr>
                                <a:t> Data</a:t>
                              </a:r>
                              <a:endParaRPr kumimoji="0" lang="en-US" sz="900" b="0" i="0" u="none" strike="noStrike" kern="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srgbClr val="F79646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ea typeface="Calibri" panose="020F0502020204030204" pitchFamily="34" charset="0"/>
                              </a:endParaRPr>
                            </a:p>
                          </p:txBody>
                        </p:sp>
                      </p:grpSp>
                      <p:sp>
                        <p:nvSpPr>
                          <p:cNvPr id="189" name="Shape 2419">
                            <a:extLst>
                              <a:ext uri="{FF2B5EF4-FFF2-40B4-BE49-F238E27FC236}">
                                <a16:creationId xmlns:a16="http://schemas.microsoft.com/office/drawing/2014/main" id="{5460C4D4-3CB9-3056-1253-5051B02DF848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3601967" y="4107252"/>
                            <a:ext cx="1084536" cy="919905"/>
                          </a:xfrm>
                          <a:custGeom>
                            <a:avLst/>
                            <a:gdLst/>
                            <a:ahLst/>
                            <a:cxnLst/>
                            <a:rect l="0" t="0" r="0" b="0"/>
                            <a:pathLst>
                              <a:path w="1441311" h="1188745">
                                <a:moveTo>
                                  <a:pt x="0" y="118897"/>
                                </a:moveTo>
                                <a:cubicBezTo>
                                  <a:pt x="0" y="53213"/>
                                  <a:pt x="53226" y="0"/>
                                  <a:pt x="118897" y="0"/>
                                </a:cubicBezTo>
                                <a:lnTo>
                                  <a:pt x="1322413" y="0"/>
                                </a:lnTo>
                                <a:cubicBezTo>
                                  <a:pt x="1388085" y="0"/>
                                  <a:pt x="1441311" y="53213"/>
                                  <a:pt x="1441311" y="118897"/>
                                </a:cubicBezTo>
                                <a:lnTo>
                                  <a:pt x="1441311" y="1069848"/>
                                </a:lnTo>
                                <a:cubicBezTo>
                                  <a:pt x="1441311" y="1135532"/>
                                  <a:pt x="1388085" y="1188745"/>
                                  <a:pt x="1322413" y="1188745"/>
                                </a:cubicBezTo>
                                <a:lnTo>
                                  <a:pt x="118897" y="1188745"/>
                                </a:lnTo>
                                <a:cubicBezTo>
                                  <a:pt x="53226" y="1188745"/>
                                  <a:pt x="0" y="1135532"/>
                                  <a:pt x="0" y="1069848"/>
                                </a:cubicBezTo>
                                <a:lnTo>
                                  <a:pt x="0" y="118897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C0504D">
                              <a:lumMod val="20000"/>
                              <a:lumOff val="80000"/>
                            </a:srgbClr>
                          </a:solidFill>
                          <a:ln w="19050" cap="flat" cmpd="sng" algn="ctr">
                            <a:solidFill>
                              <a:srgbClr val="EEECE1">
                                <a:lumMod val="50000"/>
                              </a:srgbClr>
                            </a:solidFill>
                            <a:prstDash val="solid"/>
                            <a:miter lim="127000"/>
                          </a:ln>
                          <a:effectLst/>
                        </p:spPr>
                        <p:txBody>
                          <a:bodyPr/>
                          <a:lstStyle/>
                          <a:p>
                            <a:pPr marL="0" marR="0" lvl="0" indent="0" defTabSz="914400" eaLnBrk="1" fontAlgn="auto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</a:endParaRPr>
                          </a:p>
                        </p:txBody>
                      </p:sp>
                      <p:sp>
                        <p:nvSpPr>
                          <p:cNvPr id="190" name="Rectangle 189">
                            <a:extLst>
                              <a:ext uri="{FF2B5EF4-FFF2-40B4-BE49-F238E27FC236}">
                                <a16:creationId xmlns:a16="http://schemas.microsoft.com/office/drawing/2014/main" id="{7DE54F27-075E-8CC6-76E7-47AC937828D9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3624840" y="4101142"/>
                            <a:ext cx="1059234" cy="919021"/>
                          </a:xfrm>
                          <a:prstGeom prst="rect">
                            <a:avLst/>
                          </a:prstGeom>
                          <a:ln>
                            <a:noFill/>
                          </a:ln>
                        </p:spPr>
                        <p:txBody>
                          <a:bodyPr vert="horz" lIns="0" tIns="0" rIns="0" bIns="0" rtlCol="0">
                            <a:noAutofit/>
                          </a:bodyPr>
                          <a:lstStyle/>
                          <a:p>
                            <a:pPr marL="0" marR="0" lvl="0" indent="0" algn="ctr" defTabSz="914400" eaLnBrk="1" fontAlgn="auto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r>
                              <a:rPr kumimoji="0" lang="en-US" sz="1050" b="1" i="0" u="none" strike="noStrike" kern="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ea typeface="Calibri" panose="020F0502020204030204" pitchFamily="34" charset="0"/>
                              </a:rPr>
                              <a:t>ANN Input Selection</a:t>
                            </a:r>
                          </a:p>
                          <a:p>
                            <a:pPr marL="0" marR="0" lvl="0" indent="0" algn="ctr" defTabSz="914400" eaLnBrk="1" fontAlgn="auto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r>
                              <a:rPr kumimoji="0" lang="en-US" sz="1000" b="0" i="0" u="none" strike="noStrike" kern="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ea typeface="Calibri" panose="020F0502020204030204" pitchFamily="34" charset="0"/>
                              </a:rPr>
                              <a:t>Operational and weather variables to prepare 4 cases of ANN inputs </a:t>
                            </a:r>
                            <a:endParaRPr kumimoji="0" lang="en-US" sz="10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ea typeface="Calibri" panose="020F0502020204030204" pitchFamily="34" charset="0"/>
                            </a:endParaRPr>
                          </a:p>
                        </p:txBody>
                      </p:sp>
                    </p:grpSp>
                    <p:sp>
                      <p:nvSpPr>
                        <p:cNvPr id="170" name="Rectangle 169">
                          <a:extLst>
                            <a:ext uri="{FF2B5EF4-FFF2-40B4-BE49-F238E27FC236}">
                              <a16:creationId xmlns:a16="http://schemas.microsoft.com/office/drawing/2014/main" id="{01EABD9B-6C58-6520-D5CC-F8D41DEF783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806605" y="1605607"/>
                          <a:ext cx="1583256" cy="170656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</p:spPr>
                      <p:txBody>
                        <a:bodyPr vert="horz" lIns="0" tIns="0" rIns="0" bIns="0" rtlCol="0">
                          <a:noAutofit/>
                        </a:bodyPr>
                        <a:lstStyle/>
                        <a:p>
                          <a:pPr marL="0" marR="0" lvl="0" indent="0" algn="ctr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9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9BBB59">
                                  <a:lumMod val="75000"/>
                                </a:srgbClr>
                              </a:solidFill>
                              <a:effectLst/>
                              <a:uLnTx/>
                              <a:uFillTx/>
                              <a:ea typeface="Calibri" panose="020F0502020204030204" pitchFamily="34" charset="0"/>
                            </a:rPr>
                            <a:t>EngineFuelRate and Timestamps</a:t>
                          </a:r>
                        </a:p>
                      </p:txBody>
                    </p:sp>
                    <p:grpSp>
                      <p:nvGrpSpPr>
                        <p:cNvPr id="171" name="Group 170">
                          <a:extLst>
                            <a:ext uri="{FF2B5EF4-FFF2-40B4-BE49-F238E27FC236}">
                              <a16:creationId xmlns:a16="http://schemas.microsoft.com/office/drawing/2014/main" id="{28942297-5AAD-F62B-AD79-EC9CED1F4566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4572387" y="4456163"/>
                          <a:ext cx="589167" cy="162858"/>
                          <a:chOff x="4571625" y="4263285"/>
                          <a:chExt cx="589167" cy="162858"/>
                        </a:xfrm>
                      </p:grpSpPr>
                      <p:sp>
                        <p:nvSpPr>
                          <p:cNvPr id="186" name="Arrow: Right 185">
                            <a:extLst>
                              <a:ext uri="{FF2B5EF4-FFF2-40B4-BE49-F238E27FC236}">
                                <a16:creationId xmlns:a16="http://schemas.microsoft.com/office/drawing/2014/main" id="{9F8C0CEB-36D0-BD9E-E8CB-8084DDB521F3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4610910" y="4263285"/>
                            <a:ext cx="549882" cy="162858"/>
                          </a:xfrm>
                          <a:prstGeom prst="rightArrow">
                            <a:avLst>
                              <a:gd name="adj1" fmla="val 30448"/>
                              <a:gd name="adj2" fmla="val 60728"/>
                            </a:avLst>
                          </a:prstGeom>
                          <a:blipFill>
                            <a:blip r:embed="rId2"/>
                            <a:tile tx="0" ty="0" sx="100000" sy="100000" flip="none" algn="tl"/>
                          </a:blipFill>
                          <a:ln w="9525" cap="flat" cmpd="sng" algn="ctr">
                            <a:solidFill>
                              <a:srgbClr val="EEECE1">
                                <a:lumMod val="50000"/>
                              </a:srgbClr>
                            </a:solidFill>
                            <a:prstDash val="solid"/>
                          </a:ln>
                          <a:effectLst/>
                        </p:spPr>
                        <p:txBody>
                          <a:bodyPr rtlCol="0" anchor="ctr"/>
                          <a:lstStyle/>
                          <a:p>
                            <a:pPr marL="0" marR="0" lvl="0" indent="0" algn="ctr" defTabSz="914400" eaLnBrk="1" fontAlgn="auto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libri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187" name="Arrow: Right 15">
                            <a:extLst>
                              <a:ext uri="{FF2B5EF4-FFF2-40B4-BE49-F238E27FC236}">
                                <a16:creationId xmlns:a16="http://schemas.microsoft.com/office/drawing/2014/main" id="{EDC6F167-47D1-C66E-BCFA-8D5EF2C0A22C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4571625" y="4324776"/>
                            <a:ext cx="291950" cy="41564"/>
                          </a:xfrm>
                          <a:custGeom>
                            <a:avLst/>
                            <a:gdLst>
                              <a:gd name="connsiteX0" fmla="*/ 0 w 312686"/>
                              <a:gd name="connsiteY0" fmla="*/ 88089 h 321482"/>
                              <a:gd name="connsiteX1" fmla="*/ 96717 w 312686"/>
                              <a:gd name="connsiteY1" fmla="*/ 88089 h 321482"/>
                              <a:gd name="connsiteX2" fmla="*/ 96717 w 312686"/>
                              <a:gd name="connsiteY2" fmla="*/ 0 h 321482"/>
                              <a:gd name="connsiteX3" fmla="*/ 312686 w 312686"/>
                              <a:gd name="connsiteY3" fmla="*/ 160741 h 321482"/>
                              <a:gd name="connsiteX4" fmla="*/ 96717 w 312686"/>
                              <a:gd name="connsiteY4" fmla="*/ 321482 h 321482"/>
                              <a:gd name="connsiteX5" fmla="*/ 96717 w 312686"/>
                              <a:gd name="connsiteY5" fmla="*/ 233393 h 321482"/>
                              <a:gd name="connsiteX6" fmla="*/ 0 w 312686"/>
                              <a:gd name="connsiteY6" fmla="*/ 233393 h 321482"/>
                              <a:gd name="connsiteX7" fmla="*/ 0 w 312686"/>
                              <a:gd name="connsiteY7" fmla="*/ 88089 h 321482"/>
                              <a:gd name="connsiteX0" fmla="*/ 0 w 312686"/>
                              <a:gd name="connsiteY0" fmla="*/ 88089 h 240519"/>
                              <a:gd name="connsiteX1" fmla="*/ 96717 w 312686"/>
                              <a:gd name="connsiteY1" fmla="*/ 88089 h 240519"/>
                              <a:gd name="connsiteX2" fmla="*/ 96717 w 312686"/>
                              <a:gd name="connsiteY2" fmla="*/ 0 h 240519"/>
                              <a:gd name="connsiteX3" fmla="*/ 312686 w 312686"/>
                              <a:gd name="connsiteY3" fmla="*/ 160741 h 240519"/>
                              <a:gd name="connsiteX4" fmla="*/ 94336 w 312686"/>
                              <a:gd name="connsiteY4" fmla="*/ 240519 h 240519"/>
                              <a:gd name="connsiteX5" fmla="*/ 96717 w 312686"/>
                              <a:gd name="connsiteY5" fmla="*/ 233393 h 240519"/>
                              <a:gd name="connsiteX6" fmla="*/ 0 w 312686"/>
                              <a:gd name="connsiteY6" fmla="*/ 233393 h 240519"/>
                              <a:gd name="connsiteX7" fmla="*/ 0 w 312686"/>
                              <a:gd name="connsiteY7" fmla="*/ 88089 h 240519"/>
                              <a:gd name="connsiteX0" fmla="*/ 0 w 312686"/>
                              <a:gd name="connsiteY0" fmla="*/ 0 h 152430"/>
                              <a:gd name="connsiteX1" fmla="*/ 96717 w 312686"/>
                              <a:gd name="connsiteY1" fmla="*/ 0 h 152430"/>
                              <a:gd name="connsiteX2" fmla="*/ 106245 w 312686"/>
                              <a:gd name="connsiteY2" fmla="*/ 4780 h 152430"/>
                              <a:gd name="connsiteX3" fmla="*/ 312686 w 312686"/>
                              <a:gd name="connsiteY3" fmla="*/ 72652 h 152430"/>
                              <a:gd name="connsiteX4" fmla="*/ 94336 w 312686"/>
                              <a:gd name="connsiteY4" fmla="*/ 152430 h 152430"/>
                              <a:gd name="connsiteX5" fmla="*/ 96717 w 312686"/>
                              <a:gd name="connsiteY5" fmla="*/ 145304 h 152430"/>
                              <a:gd name="connsiteX6" fmla="*/ 0 w 312686"/>
                              <a:gd name="connsiteY6" fmla="*/ 145304 h 152430"/>
                              <a:gd name="connsiteX7" fmla="*/ 0 w 312686"/>
                              <a:gd name="connsiteY7" fmla="*/ 0 h 152430"/>
                              <a:gd name="connsiteX0" fmla="*/ 0 w 312686"/>
                              <a:gd name="connsiteY0" fmla="*/ 0 h 152430"/>
                              <a:gd name="connsiteX1" fmla="*/ 96717 w 312686"/>
                              <a:gd name="connsiteY1" fmla="*/ 0 h 152430"/>
                              <a:gd name="connsiteX2" fmla="*/ 106245 w 312686"/>
                              <a:gd name="connsiteY2" fmla="*/ 4780 h 152430"/>
                              <a:gd name="connsiteX3" fmla="*/ 312686 w 312686"/>
                              <a:gd name="connsiteY3" fmla="*/ 72652 h 152430"/>
                              <a:gd name="connsiteX4" fmla="*/ 94336 w 312686"/>
                              <a:gd name="connsiteY4" fmla="*/ 152430 h 152430"/>
                              <a:gd name="connsiteX5" fmla="*/ 111008 w 312686"/>
                              <a:gd name="connsiteY5" fmla="*/ 145303 h 152430"/>
                              <a:gd name="connsiteX6" fmla="*/ 0 w 312686"/>
                              <a:gd name="connsiteY6" fmla="*/ 145304 h 152430"/>
                              <a:gd name="connsiteX7" fmla="*/ 0 w 312686"/>
                              <a:gd name="connsiteY7" fmla="*/ 0 h 152430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</a:cxnLst>
                            <a:rect l="l" t="t" r="r" b="b"/>
                            <a:pathLst>
                              <a:path w="312686" h="152430">
                                <a:moveTo>
                                  <a:pt x="0" y="0"/>
                                </a:moveTo>
                                <a:lnTo>
                                  <a:pt x="96717" y="0"/>
                                </a:lnTo>
                                <a:lnTo>
                                  <a:pt x="106245" y="4780"/>
                                </a:lnTo>
                                <a:lnTo>
                                  <a:pt x="312686" y="72652"/>
                                </a:lnTo>
                                <a:lnTo>
                                  <a:pt x="94336" y="152430"/>
                                </a:lnTo>
                                <a:lnTo>
                                  <a:pt x="111008" y="145303"/>
                                </a:lnTo>
                                <a:lnTo>
                                  <a:pt x="0" y="145304"/>
                                </a:lnTo>
                                <a:lnTo>
                                  <a:pt x="0" y="0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EEECE1"/>
                          </a:solidFill>
                          <a:ln w="19050" cap="flat" cmpd="sng" algn="ctr">
                            <a:noFill/>
                            <a:prstDash val="solid"/>
                          </a:ln>
                          <a:effectLst/>
                        </p:spPr>
                        <p:txBody>
                          <a:bodyPr rtlCol="0" anchor="ctr"/>
                          <a:lstStyle/>
                          <a:p>
                            <a:pPr marL="0" marR="0" lvl="0" indent="0" algn="ctr" defTabSz="914400" eaLnBrk="1" fontAlgn="auto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libri"/>
                              <a:ea typeface="+mn-ea"/>
                              <a:cs typeface="+mn-cs"/>
                            </a:endParaRPr>
                          </a:p>
                        </p:txBody>
                      </p:sp>
                    </p:grpSp>
                    <p:grpSp>
                      <p:nvGrpSpPr>
                        <p:cNvPr id="172" name="Group 171">
                          <a:extLst>
                            <a:ext uri="{FF2B5EF4-FFF2-40B4-BE49-F238E27FC236}">
                              <a16:creationId xmlns:a16="http://schemas.microsoft.com/office/drawing/2014/main" id="{CF64612B-D286-1EF4-7FA8-F58587B754BB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4595070" y="4691679"/>
                          <a:ext cx="574862" cy="162858"/>
                          <a:chOff x="4595070" y="4274505"/>
                          <a:chExt cx="574862" cy="162858"/>
                        </a:xfrm>
                      </p:grpSpPr>
                      <p:sp>
                        <p:nvSpPr>
                          <p:cNvPr id="184" name="Arrow: Right 183">
                            <a:extLst>
                              <a:ext uri="{FF2B5EF4-FFF2-40B4-BE49-F238E27FC236}">
                                <a16:creationId xmlns:a16="http://schemas.microsoft.com/office/drawing/2014/main" id="{54D16129-BEF5-E5B7-E200-DFB41A469226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4610910" y="4274505"/>
                            <a:ext cx="559022" cy="162858"/>
                          </a:xfrm>
                          <a:prstGeom prst="rightArrow">
                            <a:avLst>
                              <a:gd name="adj1" fmla="val 30448"/>
                              <a:gd name="adj2" fmla="val 60728"/>
                            </a:avLst>
                          </a:prstGeom>
                          <a:blipFill>
                            <a:blip r:embed="rId3"/>
                            <a:tile tx="0" ty="0" sx="100000" sy="100000" flip="none" algn="tl"/>
                          </a:blipFill>
                          <a:ln w="9525" cap="flat" cmpd="sng" algn="ctr">
                            <a:solidFill>
                              <a:srgbClr val="EEECE1">
                                <a:lumMod val="50000"/>
                              </a:srgbClr>
                            </a:solidFill>
                            <a:prstDash val="solid"/>
                          </a:ln>
                          <a:effectLst/>
                        </p:spPr>
                        <p:txBody>
                          <a:bodyPr rtlCol="0" anchor="ctr"/>
                          <a:lstStyle/>
                          <a:p>
                            <a:pPr marL="0" marR="0" lvl="0" indent="0" algn="ctr" defTabSz="914400" eaLnBrk="1" fontAlgn="auto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libri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185" name="Arrow: Right 15">
                            <a:extLst>
                              <a:ext uri="{FF2B5EF4-FFF2-40B4-BE49-F238E27FC236}">
                                <a16:creationId xmlns:a16="http://schemas.microsoft.com/office/drawing/2014/main" id="{17383455-C8D1-B7FE-8FE2-FF2CEF50DEDE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4595070" y="4335997"/>
                            <a:ext cx="291950" cy="41563"/>
                          </a:xfrm>
                          <a:custGeom>
                            <a:avLst/>
                            <a:gdLst>
                              <a:gd name="connsiteX0" fmla="*/ 0 w 312686"/>
                              <a:gd name="connsiteY0" fmla="*/ 88089 h 321482"/>
                              <a:gd name="connsiteX1" fmla="*/ 96717 w 312686"/>
                              <a:gd name="connsiteY1" fmla="*/ 88089 h 321482"/>
                              <a:gd name="connsiteX2" fmla="*/ 96717 w 312686"/>
                              <a:gd name="connsiteY2" fmla="*/ 0 h 321482"/>
                              <a:gd name="connsiteX3" fmla="*/ 312686 w 312686"/>
                              <a:gd name="connsiteY3" fmla="*/ 160741 h 321482"/>
                              <a:gd name="connsiteX4" fmla="*/ 96717 w 312686"/>
                              <a:gd name="connsiteY4" fmla="*/ 321482 h 321482"/>
                              <a:gd name="connsiteX5" fmla="*/ 96717 w 312686"/>
                              <a:gd name="connsiteY5" fmla="*/ 233393 h 321482"/>
                              <a:gd name="connsiteX6" fmla="*/ 0 w 312686"/>
                              <a:gd name="connsiteY6" fmla="*/ 233393 h 321482"/>
                              <a:gd name="connsiteX7" fmla="*/ 0 w 312686"/>
                              <a:gd name="connsiteY7" fmla="*/ 88089 h 321482"/>
                              <a:gd name="connsiteX0" fmla="*/ 0 w 312686"/>
                              <a:gd name="connsiteY0" fmla="*/ 88089 h 240519"/>
                              <a:gd name="connsiteX1" fmla="*/ 96717 w 312686"/>
                              <a:gd name="connsiteY1" fmla="*/ 88089 h 240519"/>
                              <a:gd name="connsiteX2" fmla="*/ 96717 w 312686"/>
                              <a:gd name="connsiteY2" fmla="*/ 0 h 240519"/>
                              <a:gd name="connsiteX3" fmla="*/ 312686 w 312686"/>
                              <a:gd name="connsiteY3" fmla="*/ 160741 h 240519"/>
                              <a:gd name="connsiteX4" fmla="*/ 94336 w 312686"/>
                              <a:gd name="connsiteY4" fmla="*/ 240519 h 240519"/>
                              <a:gd name="connsiteX5" fmla="*/ 96717 w 312686"/>
                              <a:gd name="connsiteY5" fmla="*/ 233393 h 240519"/>
                              <a:gd name="connsiteX6" fmla="*/ 0 w 312686"/>
                              <a:gd name="connsiteY6" fmla="*/ 233393 h 240519"/>
                              <a:gd name="connsiteX7" fmla="*/ 0 w 312686"/>
                              <a:gd name="connsiteY7" fmla="*/ 88089 h 240519"/>
                              <a:gd name="connsiteX0" fmla="*/ 0 w 312686"/>
                              <a:gd name="connsiteY0" fmla="*/ 0 h 152430"/>
                              <a:gd name="connsiteX1" fmla="*/ 96717 w 312686"/>
                              <a:gd name="connsiteY1" fmla="*/ 0 h 152430"/>
                              <a:gd name="connsiteX2" fmla="*/ 106245 w 312686"/>
                              <a:gd name="connsiteY2" fmla="*/ 4780 h 152430"/>
                              <a:gd name="connsiteX3" fmla="*/ 312686 w 312686"/>
                              <a:gd name="connsiteY3" fmla="*/ 72652 h 152430"/>
                              <a:gd name="connsiteX4" fmla="*/ 94336 w 312686"/>
                              <a:gd name="connsiteY4" fmla="*/ 152430 h 152430"/>
                              <a:gd name="connsiteX5" fmla="*/ 96717 w 312686"/>
                              <a:gd name="connsiteY5" fmla="*/ 145304 h 152430"/>
                              <a:gd name="connsiteX6" fmla="*/ 0 w 312686"/>
                              <a:gd name="connsiteY6" fmla="*/ 145304 h 152430"/>
                              <a:gd name="connsiteX7" fmla="*/ 0 w 312686"/>
                              <a:gd name="connsiteY7" fmla="*/ 0 h 152430"/>
                              <a:gd name="connsiteX0" fmla="*/ 0 w 312686"/>
                              <a:gd name="connsiteY0" fmla="*/ 0 h 152430"/>
                              <a:gd name="connsiteX1" fmla="*/ 96717 w 312686"/>
                              <a:gd name="connsiteY1" fmla="*/ 0 h 152430"/>
                              <a:gd name="connsiteX2" fmla="*/ 106245 w 312686"/>
                              <a:gd name="connsiteY2" fmla="*/ 4780 h 152430"/>
                              <a:gd name="connsiteX3" fmla="*/ 312686 w 312686"/>
                              <a:gd name="connsiteY3" fmla="*/ 72652 h 152430"/>
                              <a:gd name="connsiteX4" fmla="*/ 94336 w 312686"/>
                              <a:gd name="connsiteY4" fmla="*/ 152430 h 152430"/>
                              <a:gd name="connsiteX5" fmla="*/ 111008 w 312686"/>
                              <a:gd name="connsiteY5" fmla="*/ 145303 h 152430"/>
                              <a:gd name="connsiteX6" fmla="*/ 0 w 312686"/>
                              <a:gd name="connsiteY6" fmla="*/ 145304 h 152430"/>
                              <a:gd name="connsiteX7" fmla="*/ 0 w 312686"/>
                              <a:gd name="connsiteY7" fmla="*/ 0 h 152430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</a:cxnLst>
                            <a:rect l="l" t="t" r="r" b="b"/>
                            <a:pathLst>
                              <a:path w="312686" h="152430">
                                <a:moveTo>
                                  <a:pt x="0" y="0"/>
                                </a:moveTo>
                                <a:lnTo>
                                  <a:pt x="96717" y="0"/>
                                </a:lnTo>
                                <a:lnTo>
                                  <a:pt x="106245" y="4780"/>
                                </a:lnTo>
                                <a:lnTo>
                                  <a:pt x="312686" y="72652"/>
                                </a:lnTo>
                                <a:lnTo>
                                  <a:pt x="94336" y="152430"/>
                                </a:lnTo>
                                <a:lnTo>
                                  <a:pt x="111008" y="145303"/>
                                </a:lnTo>
                                <a:lnTo>
                                  <a:pt x="0" y="145304"/>
                                </a:lnTo>
                                <a:lnTo>
                                  <a:pt x="0" y="0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EEECE1"/>
                          </a:solidFill>
                          <a:ln w="19050" cap="flat" cmpd="sng" algn="ctr">
                            <a:noFill/>
                            <a:prstDash val="solid"/>
                          </a:ln>
                          <a:effectLst/>
                        </p:spPr>
                        <p:txBody>
                          <a:bodyPr rtlCol="0" anchor="ctr"/>
                          <a:lstStyle/>
                          <a:p>
                            <a:pPr marL="0" marR="0" lvl="0" indent="0" algn="ctr" defTabSz="914400" eaLnBrk="1" fontAlgn="auto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libri"/>
                              <a:ea typeface="+mn-ea"/>
                              <a:cs typeface="+mn-cs"/>
                            </a:endParaRPr>
                          </a:p>
                        </p:txBody>
                      </p:sp>
                    </p:grpSp>
                    <p:grpSp>
                      <p:nvGrpSpPr>
                        <p:cNvPr id="173" name="Group 172">
                          <a:extLst>
                            <a:ext uri="{FF2B5EF4-FFF2-40B4-BE49-F238E27FC236}">
                              <a16:creationId xmlns:a16="http://schemas.microsoft.com/office/drawing/2014/main" id="{526D4F50-E736-92FB-52F8-5EF43C754E0A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4588416" y="4929964"/>
                          <a:ext cx="567185" cy="162858"/>
                          <a:chOff x="4585675" y="4285725"/>
                          <a:chExt cx="567185" cy="162858"/>
                        </a:xfrm>
                      </p:grpSpPr>
                      <p:sp>
                        <p:nvSpPr>
                          <p:cNvPr id="182" name="Arrow: Right 181">
                            <a:extLst>
                              <a:ext uri="{FF2B5EF4-FFF2-40B4-BE49-F238E27FC236}">
                                <a16:creationId xmlns:a16="http://schemas.microsoft.com/office/drawing/2014/main" id="{4D42599D-494D-D6A0-ECAD-499FB947DAF2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4606147" y="4285725"/>
                            <a:ext cx="546713" cy="162858"/>
                          </a:xfrm>
                          <a:prstGeom prst="rightArrow">
                            <a:avLst>
                              <a:gd name="adj1" fmla="val 30448"/>
                              <a:gd name="adj2" fmla="val 60728"/>
                            </a:avLst>
                          </a:prstGeom>
                          <a:solidFill>
                            <a:srgbClr val="C0504D">
                              <a:lumMod val="20000"/>
                              <a:lumOff val="80000"/>
                            </a:srgbClr>
                          </a:solidFill>
                          <a:ln w="9525" cap="flat" cmpd="sng" algn="ctr">
                            <a:solidFill>
                              <a:srgbClr val="EEECE1">
                                <a:lumMod val="50000"/>
                              </a:srgbClr>
                            </a:solidFill>
                            <a:prstDash val="solid"/>
                          </a:ln>
                          <a:effectLst/>
                        </p:spPr>
                        <p:txBody>
                          <a:bodyPr rtlCol="0" anchor="ctr"/>
                          <a:lstStyle/>
                          <a:p>
                            <a:pPr marL="0" marR="0" lvl="0" indent="0" algn="ctr" defTabSz="914400" eaLnBrk="1" fontAlgn="auto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libri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183" name="Arrow: Right 15">
                            <a:extLst>
                              <a:ext uri="{FF2B5EF4-FFF2-40B4-BE49-F238E27FC236}">
                                <a16:creationId xmlns:a16="http://schemas.microsoft.com/office/drawing/2014/main" id="{3641E6D2-F3C5-3AD3-308A-23CE4B2F8CCC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4585675" y="4347685"/>
                            <a:ext cx="291950" cy="41563"/>
                          </a:xfrm>
                          <a:custGeom>
                            <a:avLst/>
                            <a:gdLst>
                              <a:gd name="connsiteX0" fmla="*/ 0 w 312686"/>
                              <a:gd name="connsiteY0" fmla="*/ 88089 h 321482"/>
                              <a:gd name="connsiteX1" fmla="*/ 96717 w 312686"/>
                              <a:gd name="connsiteY1" fmla="*/ 88089 h 321482"/>
                              <a:gd name="connsiteX2" fmla="*/ 96717 w 312686"/>
                              <a:gd name="connsiteY2" fmla="*/ 0 h 321482"/>
                              <a:gd name="connsiteX3" fmla="*/ 312686 w 312686"/>
                              <a:gd name="connsiteY3" fmla="*/ 160741 h 321482"/>
                              <a:gd name="connsiteX4" fmla="*/ 96717 w 312686"/>
                              <a:gd name="connsiteY4" fmla="*/ 321482 h 321482"/>
                              <a:gd name="connsiteX5" fmla="*/ 96717 w 312686"/>
                              <a:gd name="connsiteY5" fmla="*/ 233393 h 321482"/>
                              <a:gd name="connsiteX6" fmla="*/ 0 w 312686"/>
                              <a:gd name="connsiteY6" fmla="*/ 233393 h 321482"/>
                              <a:gd name="connsiteX7" fmla="*/ 0 w 312686"/>
                              <a:gd name="connsiteY7" fmla="*/ 88089 h 321482"/>
                              <a:gd name="connsiteX0" fmla="*/ 0 w 312686"/>
                              <a:gd name="connsiteY0" fmla="*/ 88089 h 240519"/>
                              <a:gd name="connsiteX1" fmla="*/ 96717 w 312686"/>
                              <a:gd name="connsiteY1" fmla="*/ 88089 h 240519"/>
                              <a:gd name="connsiteX2" fmla="*/ 96717 w 312686"/>
                              <a:gd name="connsiteY2" fmla="*/ 0 h 240519"/>
                              <a:gd name="connsiteX3" fmla="*/ 312686 w 312686"/>
                              <a:gd name="connsiteY3" fmla="*/ 160741 h 240519"/>
                              <a:gd name="connsiteX4" fmla="*/ 94336 w 312686"/>
                              <a:gd name="connsiteY4" fmla="*/ 240519 h 240519"/>
                              <a:gd name="connsiteX5" fmla="*/ 96717 w 312686"/>
                              <a:gd name="connsiteY5" fmla="*/ 233393 h 240519"/>
                              <a:gd name="connsiteX6" fmla="*/ 0 w 312686"/>
                              <a:gd name="connsiteY6" fmla="*/ 233393 h 240519"/>
                              <a:gd name="connsiteX7" fmla="*/ 0 w 312686"/>
                              <a:gd name="connsiteY7" fmla="*/ 88089 h 240519"/>
                              <a:gd name="connsiteX0" fmla="*/ 0 w 312686"/>
                              <a:gd name="connsiteY0" fmla="*/ 0 h 152430"/>
                              <a:gd name="connsiteX1" fmla="*/ 96717 w 312686"/>
                              <a:gd name="connsiteY1" fmla="*/ 0 h 152430"/>
                              <a:gd name="connsiteX2" fmla="*/ 106245 w 312686"/>
                              <a:gd name="connsiteY2" fmla="*/ 4780 h 152430"/>
                              <a:gd name="connsiteX3" fmla="*/ 312686 w 312686"/>
                              <a:gd name="connsiteY3" fmla="*/ 72652 h 152430"/>
                              <a:gd name="connsiteX4" fmla="*/ 94336 w 312686"/>
                              <a:gd name="connsiteY4" fmla="*/ 152430 h 152430"/>
                              <a:gd name="connsiteX5" fmla="*/ 96717 w 312686"/>
                              <a:gd name="connsiteY5" fmla="*/ 145304 h 152430"/>
                              <a:gd name="connsiteX6" fmla="*/ 0 w 312686"/>
                              <a:gd name="connsiteY6" fmla="*/ 145304 h 152430"/>
                              <a:gd name="connsiteX7" fmla="*/ 0 w 312686"/>
                              <a:gd name="connsiteY7" fmla="*/ 0 h 152430"/>
                              <a:gd name="connsiteX0" fmla="*/ 0 w 312686"/>
                              <a:gd name="connsiteY0" fmla="*/ 0 h 152430"/>
                              <a:gd name="connsiteX1" fmla="*/ 96717 w 312686"/>
                              <a:gd name="connsiteY1" fmla="*/ 0 h 152430"/>
                              <a:gd name="connsiteX2" fmla="*/ 106245 w 312686"/>
                              <a:gd name="connsiteY2" fmla="*/ 4780 h 152430"/>
                              <a:gd name="connsiteX3" fmla="*/ 312686 w 312686"/>
                              <a:gd name="connsiteY3" fmla="*/ 72652 h 152430"/>
                              <a:gd name="connsiteX4" fmla="*/ 94336 w 312686"/>
                              <a:gd name="connsiteY4" fmla="*/ 152430 h 152430"/>
                              <a:gd name="connsiteX5" fmla="*/ 111008 w 312686"/>
                              <a:gd name="connsiteY5" fmla="*/ 145303 h 152430"/>
                              <a:gd name="connsiteX6" fmla="*/ 0 w 312686"/>
                              <a:gd name="connsiteY6" fmla="*/ 145304 h 152430"/>
                              <a:gd name="connsiteX7" fmla="*/ 0 w 312686"/>
                              <a:gd name="connsiteY7" fmla="*/ 0 h 152430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</a:cxnLst>
                            <a:rect l="l" t="t" r="r" b="b"/>
                            <a:pathLst>
                              <a:path w="312686" h="152430">
                                <a:moveTo>
                                  <a:pt x="0" y="0"/>
                                </a:moveTo>
                                <a:lnTo>
                                  <a:pt x="96717" y="0"/>
                                </a:lnTo>
                                <a:lnTo>
                                  <a:pt x="106245" y="4780"/>
                                </a:lnTo>
                                <a:lnTo>
                                  <a:pt x="312686" y="72652"/>
                                </a:lnTo>
                                <a:lnTo>
                                  <a:pt x="94336" y="152430"/>
                                </a:lnTo>
                                <a:lnTo>
                                  <a:pt x="111008" y="145303"/>
                                </a:lnTo>
                                <a:lnTo>
                                  <a:pt x="0" y="145304"/>
                                </a:lnTo>
                                <a:lnTo>
                                  <a:pt x="0" y="0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C0504D">
                              <a:lumMod val="20000"/>
                              <a:lumOff val="80000"/>
                            </a:srgbClr>
                          </a:solidFill>
                          <a:ln w="19050" cap="flat" cmpd="sng" algn="ctr">
                            <a:noFill/>
                            <a:prstDash val="solid"/>
                          </a:ln>
                          <a:effectLst/>
                        </p:spPr>
                        <p:txBody>
                          <a:bodyPr rtlCol="0" anchor="ctr"/>
                          <a:lstStyle/>
                          <a:p>
                            <a:pPr marL="0" marR="0" lvl="0" indent="0" algn="ctr" defTabSz="914400" eaLnBrk="1" fontAlgn="auto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libri"/>
                              <a:ea typeface="+mn-ea"/>
                              <a:cs typeface="+mn-cs"/>
                            </a:endParaRPr>
                          </a:p>
                        </p:txBody>
                      </p:sp>
                    </p:grpSp>
                    <p:grpSp>
                      <p:nvGrpSpPr>
                        <p:cNvPr id="174" name="Group 173">
                          <a:extLst>
                            <a:ext uri="{FF2B5EF4-FFF2-40B4-BE49-F238E27FC236}">
                              <a16:creationId xmlns:a16="http://schemas.microsoft.com/office/drawing/2014/main" id="{96FBAFB9-AE39-B971-50DB-9CD30ADC3894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4593178" y="4212185"/>
                          <a:ext cx="576754" cy="162858"/>
                          <a:chOff x="4593178" y="4257675"/>
                          <a:chExt cx="576754" cy="162858"/>
                        </a:xfrm>
                      </p:grpSpPr>
                      <p:sp>
                        <p:nvSpPr>
                          <p:cNvPr id="180" name="Arrow: Right 179">
                            <a:extLst>
                              <a:ext uri="{FF2B5EF4-FFF2-40B4-BE49-F238E27FC236}">
                                <a16:creationId xmlns:a16="http://schemas.microsoft.com/office/drawing/2014/main" id="{F1A94F5E-484B-903C-0DBA-A1DECBFA6E85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4610910" y="4257675"/>
                            <a:ext cx="559022" cy="162858"/>
                          </a:xfrm>
                          <a:prstGeom prst="rightArrow">
                            <a:avLst>
                              <a:gd name="adj1" fmla="val 30448"/>
                              <a:gd name="adj2" fmla="val 60728"/>
                            </a:avLst>
                          </a:prstGeom>
                          <a:blipFill>
                            <a:blip r:embed="rId4"/>
                            <a:tile tx="0" ty="0" sx="100000" sy="100000" flip="none" algn="tl"/>
                          </a:blipFill>
                          <a:ln w="9525" cap="flat" cmpd="sng" algn="ctr">
                            <a:solidFill>
                              <a:srgbClr val="EEECE1">
                                <a:lumMod val="50000"/>
                              </a:srgbClr>
                            </a:solidFill>
                            <a:prstDash val="solid"/>
                          </a:ln>
                          <a:effectLst/>
                        </p:spPr>
                        <p:txBody>
                          <a:bodyPr rtlCol="0" anchor="ctr"/>
                          <a:lstStyle/>
                          <a:p>
                            <a:pPr marL="0" marR="0" lvl="0" indent="0" algn="ctr" defTabSz="914400" eaLnBrk="1" fontAlgn="auto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libri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181" name="Arrow: Right 15">
                            <a:extLst>
                              <a:ext uri="{FF2B5EF4-FFF2-40B4-BE49-F238E27FC236}">
                                <a16:creationId xmlns:a16="http://schemas.microsoft.com/office/drawing/2014/main" id="{D62344F5-7940-2BA5-9869-3522E9F9E229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4593178" y="4320183"/>
                            <a:ext cx="291950" cy="41564"/>
                          </a:xfrm>
                          <a:custGeom>
                            <a:avLst/>
                            <a:gdLst>
                              <a:gd name="connsiteX0" fmla="*/ 0 w 312686"/>
                              <a:gd name="connsiteY0" fmla="*/ 88089 h 321482"/>
                              <a:gd name="connsiteX1" fmla="*/ 96717 w 312686"/>
                              <a:gd name="connsiteY1" fmla="*/ 88089 h 321482"/>
                              <a:gd name="connsiteX2" fmla="*/ 96717 w 312686"/>
                              <a:gd name="connsiteY2" fmla="*/ 0 h 321482"/>
                              <a:gd name="connsiteX3" fmla="*/ 312686 w 312686"/>
                              <a:gd name="connsiteY3" fmla="*/ 160741 h 321482"/>
                              <a:gd name="connsiteX4" fmla="*/ 96717 w 312686"/>
                              <a:gd name="connsiteY4" fmla="*/ 321482 h 321482"/>
                              <a:gd name="connsiteX5" fmla="*/ 96717 w 312686"/>
                              <a:gd name="connsiteY5" fmla="*/ 233393 h 321482"/>
                              <a:gd name="connsiteX6" fmla="*/ 0 w 312686"/>
                              <a:gd name="connsiteY6" fmla="*/ 233393 h 321482"/>
                              <a:gd name="connsiteX7" fmla="*/ 0 w 312686"/>
                              <a:gd name="connsiteY7" fmla="*/ 88089 h 321482"/>
                              <a:gd name="connsiteX0" fmla="*/ 0 w 312686"/>
                              <a:gd name="connsiteY0" fmla="*/ 88089 h 240519"/>
                              <a:gd name="connsiteX1" fmla="*/ 96717 w 312686"/>
                              <a:gd name="connsiteY1" fmla="*/ 88089 h 240519"/>
                              <a:gd name="connsiteX2" fmla="*/ 96717 w 312686"/>
                              <a:gd name="connsiteY2" fmla="*/ 0 h 240519"/>
                              <a:gd name="connsiteX3" fmla="*/ 312686 w 312686"/>
                              <a:gd name="connsiteY3" fmla="*/ 160741 h 240519"/>
                              <a:gd name="connsiteX4" fmla="*/ 94336 w 312686"/>
                              <a:gd name="connsiteY4" fmla="*/ 240519 h 240519"/>
                              <a:gd name="connsiteX5" fmla="*/ 96717 w 312686"/>
                              <a:gd name="connsiteY5" fmla="*/ 233393 h 240519"/>
                              <a:gd name="connsiteX6" fmla="*/ 0 w 312686"/>
                              <a:gd name="connsiteY6" fmla="*/ 233393 h 240519"/>
                              <a:gd name="connsiteX7" fmla="*/ 0 w 312686"/>
                              <a:gd name="connsiteY7" fmla="*/ 88089 h 240519"/>
                              <a:gd name="connsiteX0" fmla="*/ 0 w 312686"/>
                              <a:gd name="connsiteY0" fmla="*/ 0 h 152430"/>
                              <a:gd name="connsiteX1" fmla="*/ 96717 w 312686"/>
                              <a:gd name="connsiteY1" fmla="*/ 0 h 152430"/>
                              <a:gd name="connsiteX2" fmla="*/ 106245 w 312686"/>
                              <a:gd name="connsiteY2" fmla="*/ 4780 h 152430"/>
                              <a:gd name="connsiteX3" fmla="*/ 312686 w 312686"/>
                              <a:gd name="connsiteY3" fmla="*/ 72652 h 152430"/>
                              <a:gd name="connsiteX4" fmla="*/ 94336 w 312686"/>
                              <a:gd name="connsiteY4" fmla="*/ 152430 h 152430"/>
                              <a:gd name="connsiteX5" fmla="*/ 96717 w 312686"/>
                              <a:gd name="connsiteY5" fmla="*/ 145304 h 152430"/>
                              <a:gd name="connsiteX6" fmla="*/ 0 w 312686"/>
                              <a:gd name="connsiteY6" fmla="*/ 145304 h 152430"/>
                              <a:gd name="connsiteX7" fmla="*/ 0 w 312686"/>
                              <a:gd name="connsiteY7" fmla="*/ 0 h 152430"/>
                              <a:gd name="connsiteX0" fmla="*/ 0 w 312686"/>
                              <a:gd name="connsiteY0" fmla="*/ 0 h 152430"/>
                              <a:gd name="connsiteX1" fmla="*/ 96717 w 312686"/>
                              <a:gd name="connsiteY1" fmla="*/ 0 h 152430"/>
                              <a:gd name="connsiteX2" fmla="*/ 106245 w 312686"/>
                              <a:gd name="connsiteY2" fmla="*/ 4780 h 152430"/>
                              <a:gd name="connsiteX3" fmla="*/ 312686 w 312686"/>
                              <a:gd name="connsiteY3" fmla="*/ 72652 h 152430"/>
                              <a:gd name="connsiteX4" fmla="*/ 94336 w 312686"/>
                              <a:gd name="connsiteY4" fmla="*/ 152430 h 152430"/>
                              <a:gd name="connsiteX5" fmla="*/ 111008 w 312686"/>
                              <a:gd name="connsiteY5" fmla="*/ 145303 h 152430"/>
                              <a:gd name="connsiteX6" fmla="*/ 0 w 312686"/>
                              <a:gd name="connsiteY6" fmla="*/ 145304 h 152430"/>
                              <a:gd name="connsiteX7" fmla="*/ 0 w 312686"/>
                              <a:gd name="connsiteY7" fmla="*/ 0 h 152430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</a:cxnLst>
                            <a:rect l="l" t="t" r="r" b="b"/>
                            <a:pathLst>
                              <a:path w="312686" h="152430">
                                <a:moveTo>
                                  <a:pt x="0" y="0"/>
                                </a:moveTo>
                                <a:lnTo>
                                  <a:pt x="96717" y="0"/>
                                </a:lnTo>
                                <a:lnTo>
                                  <a:pt x="106245" y="4780"/>
                                </a:lnTo>
                                <a:lnTo>
                                  <a:pt x="312686" y="72652"/>
                                </a:lnTo>
                                <a:lnTo>
                                  <a:pt x="94336" y="152430"/>
                                </a:lnTo>
                                <a:lnTo>
                                  <a:pt x="111008" y="145303"/>
                                </a:lnTo>
                                <a:lnTo>
                                  <a:pt x="0" y="145304"/>
                                </a:lnTo>
                                <a:lnTo>
                                  <a:pt x="0" y="0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EEECE1"/>
                          </a:solidFill>
                          <a:ln w="19050" cap="flat" cmpd="sng" algn="ctr">
                            <a:noFill/>
                            <a:prstDash val="solid"/>
                          </a:ln>
                          <a:effectLst/>
                        </p:spPr>
                        <p:txBody>
                          <a:bodyPr rtlCol="0" anchor="ctr"/>
                          <a:lstStyle/>
                          <a:p>
                            <a:pPr marL="0" marR="0" lvl="0" indent="0" algn="ctr" defTabSz="914400" eaLnBrk="1" fontAlgn="auto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libri"/>
                              <a:ea typeface="+mn-ea"/>
                              <a:cs typeface="+mn-cs"/>
                            </a:endParaRPr>
                          </a:p>
                        </p:txBody>
                      </p:sp>
                    </p:grpSp>
                    <p:sp>
                      <p:nvSpPr>
                        <p:cNvPr id="175" name="Rectangle 174">
                          <a:extLst>
                            <a:ext uri="{FF2B5EF4-FFF2-40B4-BE49-F238E27FC236}">
                              <a16:creationId xmlns:a16="http://schemas.microsoft.com/office/drawing/2014/main" id="{42BAFA74-DA0E-EF1E-B8E8-3C0D6B3A4CB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593178" y="4110622"/>
                          <a:ext cx="565003" cy="129267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</p:spPr>
                      <p:txBody>
                        <a:bodyPr vert="horz" lIns="0" tIns="0" rIns="0" bIns="0" rtlCol="0">
                          <a:noAutofit/>
                        </a:bodyPr>
                        <a:lstStyle/>
                        <a:p>
                          <a:pPr marL="0" marR="0" lvl="0" indent="0" algn="ctr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7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EEECE1">
                                  <a:lumMod val="25000"/>
                                </a:srgbClr>
                              </a:solidFill>
                              <a:effectLst/>
                              <a:uLnTx/>
                              <a:uFillTx/>
                              <a:ea typeface="Calibri" panose="020F0502020204030204" pitchFamily="34" charset="0"/>
                            </a:rPr>
                            <a:t>Inputs Case I</a:t>
                          </a:r>
                        </a:p>
                      </p:txBody>
                    </p:sp>
                    <p:sp>
                      <p:nvSpPr>
                        <p:cNvPr id="176" name="Rectangle 175">
                          <a:extLst>
                            <a:ext uri="{FF2B5EF4-FFF2-40B4-BE49-F238E27FC236}">
                              <a16:creationId xmlns:a16="http://schemas.microsoft.com/office/drawing/2014/main" id="{D3704B7C-532F-6099-42DF-88C6C27DCE4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621594" y="4355048"/>
                          <a:ext cx="519722" cy="129267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</p:spPr>
                      <p:txBody>
                        <a:bodyPr vert="horz" lIns="0" tIns="0" rIns="0" bIns="0" rtlCol="0">
                          <a:noAutofit/>
                        </a:bodyPr>
                        <a:lstStyle/>
                        <a:p>
                          <a:pPr marL="0" marR="0" lvl="0" indent="0" algn="ctr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7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EEECE1">
                                  <a:lumMod val="25000"/>
                                </a:srgbClr>
                              </a:solidFill>
                              <a:effectLst/>
                              <a:uLnTx/>
                              <a:uFillTx/>
                              <a:ea typeface="Calibri" panose="020F0502020204030204" pitchFamily="34" charset="0"/>
                            </a:rPr>
                            <a:t>Inputs Case II</a:t>
                          </a:r>
                        </a:p>
                      </p:txBody>
                    </p:sp>
                    <p:sp>
                      <p:nvSpPr>
                        <p:cNvPr id="177" name="Rectangle 176">
                          <a:extLst>
                            <a:ext uri="{FF2B5EF4-FFF2-40B4-BE49-F238E27FC236}">
                              <a16:creationId xmlns:a16="http://schemas.microsoft.com/office/drawing/2014/main" id="{C6CA15BE-16D1-EA42-CB44-942C5572FDD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615430" y="4603799"/>
                          <a:ext cx="536077" cy="129267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</p:spPr>
                      <p:txBody>
                        <a:bodyPr vert="horz" lIns="0" tIns="0" rIns="0" bIns="0" rtlCol="0">
                          <a:noAutofit/>
                        </a:bodyPr>
                        <a:lstStyle/>
                        <a:p>
                          <a:pPr marL="0" marR="0" lvl="0" indent="0" algn="ctr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7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EEECE1">
                                  <a:lumMod val="25000"/>
                                </a:srgbClr>
                              </a:solidFill>
                              <a:effectLst/>
                              <a:uLnTx/>
                              <a:uFillTx/>
                              <a:ea typeface="Calibri" panose="020F0502020204030204" pitchFamily="34" charset="0"/>
                            </a:rPr>
                            <a:t>Inputs Case III</a:t>
                          </a:r>
                        </a:p>
                      </p:txBody>
                    </p:sp>
                    <p:sp>
                      <p:nvSpPr>
                        <p:cNvPr id="178" name="Rectangle 177">
                          <a:extLst>
                            <a:ext uri="{FF2B5EF4-FFF2-40B4-BE49-F238E27FC236}">
                              <a16:creationId xmlns:a16="http://schemas.microsoft.com/office/drawing/2014/main" id="{43A125A4-1BC7-7B54-A30F-1CFBF12D700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622258" y="4834555"/>
                          <a:ext cx="537437" cy="129267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</p:spPr>
                      <p:txBody>
                        <a:bodyPr vert="horz" lIns="0" tIns="0" rIns="0" bIns="0" rtlCol="0">
                          <a:noAutofit/>
                        </a:bodyPr>
                        <a:lstStyle/>
                        <a:p>
                          <a:pPr marL="0" marR="0" lvl="0" indent="0" algn="ctr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7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EEECE1">
                                  <a:lumMod val="25000"/>
                                </a:srgbClr>
                              </a:solidFill>
                              <a:effectLst/>
                              <a:uLnTx/>
                              <a:uFillTx/>
                              <a:ea typeface="Calibri" panose="020F0502020204030204" pitchFamily="34" charset="0"/>
                            </a:rPr>
                            <a:t>Inputs Case IV</a:t>
                          </a:r>
                        </a:p>
                      </p:txBody>
                    </p:sp>
                    <p:cxnSp>
                      <p:nvCxnSpPr>
                        <p:cNvPr id="179" name="Straight Arrow Connector 178">
                          <a:extLst>
                            <a:ext uri="{FF2B5EF4-FFF2-40B4-BE49-F238E27FC236}">
                              <a16:creationId xmlns:a16="http://schemas.microsoft.com/office/drawing/2014/main" id="{240B3402-D388-C79A-7A5A-507740CC73E2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>
                          <a:off x="4437085" y="1784682"/>
                          <a:ext cx="571698" cy="0"/>
                        </a:xfrm>
                        <a:prstGeom prst="straightConnector1">
                          <a:avLst/>
                        </a:prstGeom>
                        <a:noFill/>
                        <a:ln w="28575" cap="flat" cmpd="sng" algn="ctr">
                          <a:solidFill>
                            <a:srgbClr val="9BBB59">
                              <a:shade val="95000"/>
                              <a:satMod val="105000"/>
                            </a:srgbClr>
                          </a:solidFill>
                          <a:prstDash val="sysDash"/>
                          <a:tailEnd type="triangle"/>
                        </a:ln>
                        <a:effectLst/>
                      </p:spPr>
                    </p:cxnSp>
                  </p:grpSp>
                  <p:sp>
                    <p:nvSpPr>
                      <p:cNvPr id="154" name="Arrow: Right 153">
                        <a:extLst>
                          <a:ext uri="{FF2B5EF4-FFF2-40B4-BE49-F238E27FC236}">
                            <a16:creationId xmlns:a16="http://schemas.microsoft.com/office/drawing/2014/main" id="{B6F3AA1D-D198-7295-5DB4-2CD69566864E}"/>
                          </a:ext>
                        </a:extLst>
                      </p:cNvPr>
                      <p:cNvSpPr/>
                      <p:nvPr/>
                    </p:nvSpPr>
                    <p:spPr>
                      <a:xfrm rot="5400000">
                        <a:off x="7937934" y="2842452"/>
                        <a:ext cx="502723" cy="174269"/>
                      </a:xfrm>
                      <a:prstGeom prst="rightArrow">
                        <a:avLst>
                          <a:gd name="adj1" fmla="val 45198"/>
                          <a:gd name="adj2" fmla="val 69069"/>
                        </a:avLst>
                      </a:prstGeom>
                      <a:solidFill>
                        <a:srgbClr val="4BACC6">
                          <a:lumMod val="20000"/>
                          <a:lumOff val="80000"/>
                        </a:srgbClr>
                      </a:solidFill>
                      <a:ln w="19050" cap="flat" cmpd="sng" algn="ctr">
                        <a:solidFill>
                          <a:srgbClr val="1F497D">
                            <a:lumMod val="60000"/>
                            <a:lumOff val="40000"/>
                          </a:srgbClr>
                        </a:solidFill>
                        <a:prstDash val="solid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155" name="Arrow: Right 15">
                        <a:extLst>
                          <a:ext uri="{FF2B5EF4-FFF2-40B4-BE49-F238E27FC236}">
                            <a16:creationId xmlns:a16="http://schemas.microsoft.com/office/drawing/2014/main" id="{6D708AEE-76CE-E4A7-DF50-5EA0123D58E8}"/>
                          </a:ext>
                        </a:extLst>
                      </p:cNvPr>
                      <p:cNvSpPr/>
                      <p:nvPr/>
                    </p:nvSpPr>
                    <p:spPr>
                      <a:xfrm rot="5400000">
                        <a:off x="8032421" y="2765436"/>
                        <a:ext cx="313750" cy="65232"/>
                      </a:xfrm>
                      <a:custGeom>
                        <a:avLst/>
                        <a:gdLst>
                          <a:gd name="connsiteX0" fmla="*/ 0 w 312686"/>
                          <a:gd name="connsiteY0" fmla="*/ 88089 h 321482"/>
                          <a:gd name="connsiteX1" fmla="*/ 96717 w 312686"/>
                          <a:gd name="connsiteY1" fmla="*/ 88089 h 321482"/>
                          <a:gd name="connsiteX2" fmla="*/ 96717 w 312686"/>
                          <a:gd name="connsiteY2" fmla="*/ 0 h 321482"/>
                          <a:gd name="connsiteX3" fmla="*/ 312686 w 312686"/>
                          <a:gd name="connsiteY3" fmla="*/ 160741 h 321482"/>
                          <a:gd name="connsiteX4" fmla="*/ 96717 w 312686"/>
                          <a:gd name="connsiteY4" fmla="*/ 321482 h 321482"/>
                          <a:gd name="connsiteX5" fmla="*/ 96717 w 312686"/>
                          <a:gd name="connsiteY5" fmla="*/ 233393 h 321482"/>
                          <a:gd name="connsiteX6" fmla="*/ 0 w 312686"/>
                          <a:gd name="connsiteY6" fmla="*/ 233393 h 321482"/>
                          <a:gd name="connsiteX7" fmla="*/ 0 w 312686"/>
                          <a:gd name="connsiteY7" fmla="*/ 88089 h 321482"/>
                          <a:gd name="connsiteX0" fmla="*/ 0 w 312686"/>
                          <a:gd name="connsiteY0" fmla="*/ 88089 h 240519"/>
                          <a:gd name="connsiteX1" fmla="*/ 96717 w 312686"/>
                          <a:gd name="connsiteY1" fmla="*/ 88089 h 240519"/>
                          <a:gd name="connsiteX2" fmla="*/ 96717 w 312686"/>
                          <a:gd name="connsiteY2" fmla="*/ 0 h 240519"/>
                          <a:gd name="connsiteX3" fmla="*/ 312686 w 312686"/>
                          <a:gd name="connsiteY3" fmla="*/ 160741 h 240519"/>
                          <a:gd name="connsiteX4" fmla="*/ 94336 w 312686"/>
                          <a:gd name="connsiteY4" fmla="*/ 240519 h 240519"/>
                          <a:gd name="connsiteX5" fmla="*/ 96717 w 312686"/>
                          <a:gd name="connsiteY5" fmla="*/ 233393 h 240519"/>
                          <a:gd name="connsiteX6" fmla="*/ 0 w 312686"/>
                          <a:gd name="connsiteY6" fmla="*/ 233393 h 240519"/>
                          <a:gd name="connsiteX7" fmla="*/ 0 w 312686"/>
                          <a:gd name="connsiteY7" fmla="*/ 88089 h 240519"/>
                          <a:gd name="connsiteX0" fmla="*/ 0 w 312686"/>
                          <a:gd name="connsiteY0" fmla="*/ 0 h 152430"/>
                          <a:gd name="connsiteX1" fmla="*/ 96717 w 312686"/>
                          <a:gd name="connsiteY1" fmla="*/ 0 h 152430"/>
                          <a:gd name="connsiteX2" fmla="*/ 106245 w 312686"/>
                          <a:gd name="connsiteY2" fmla="*/ 4780 h 152430"/>
                          <a:gd name="connsiteX3" fmla="*/ 312686 w 312686"/>
                          <a:gd name="connsiteY3" fmla="*/ 72652 h 152430"/>
                          <a:gd name="connsiteX4" fmla="*/ 94336 w 312686"/>
                          <a:gd name="connsiteY4" fmla="*/ 152430 h 152430"/>
                          <a:gd name="connsiteX5" fmla="*/ 96717 w 312686"/>
                          <a:gd name="connsiteY5" fmla="*/ 145304 h 152430"/>
                          <a:gd name="connsiteX6" fmla="*/ 0 w 312686"/>
                          <a:gd name="connsiteY6" fmla="*/ 145304 h 152430"/>
                          <a:gd name="connsiteX7" fmla="*/ 0 w 312686"/>
                          <a:gd name="connsiteY7" fmla="*/ 0 h 152430"/>
                          <a:gd name="connsiteX0" fmla="*/ 0 w 312686"/>
                          <a:gd name="connsiteY0" fmla="*/ 0 h 152430"/>
                          <a:gd name="connsiteX1" fmla="*/ 96717 w 312686"/>
                          <a:gd name="connsiteY1" fmla="*/ 0 h 152430"/>
                          <a:gd name="connsiteX2" fmla="*/ 106245 w 312686"/>
                          <a:gd name="connsiteY2" fmla="*/ 4780 h 152430"/>
                          <a:gd name="connsiteX3" fmla="*/ 312686 w 312686"/>
                          <a:gd name="connsiteY3" fmla="*/ 72652 h 152430"/>
                          <a:gd name="connsiteX4" fmla="*/ 94336 w 312686"/>
                          <a:gd name="connsiteY4" fmla="*/ 152430 h 152430"/>
                          <a:gd name="connsiteX5" fmla="*/ 111008 w 312686"/>
                          <a:gd name="connsiteY5" fmla="*/ 145303 h 152430"/>
                          <a:gd name="connsiteX6" fmla="*/ 0 w 312686"/>
                          <a:gd name="connsiteY6" fmla="*/ 145304 h 152430"/>
                          <a:gd name="connsiteX7" fmla="*/ 0 w 312686"/>
                          <a:gd name="connsiteY7" fmla="*/ 0 h 15243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</a:cxnLst>
                        <a:rect l="l" t="t" r="r" b="b"/>
                        <a:pathLst>
                          <a:path w="312686" h="152430">
                            <a:moveTo>
                              <a:pt x="0" y="0"/>
                            </a:moveTo>
                            <a:lnTo>
                              <a:pt x="96717" y="0"/>
                            </a:lnTo>
                            <a:lnTo>
                              <a:pt x="106245" y="4780"/>
                            </a:lnTo>
                            <a:lnTo>
                              <a:pt x="312686" y="72652"/>
                            </a:lnTo>
                            <a:lnTo>
                              <a:pt x="94336" y="152430"/>
                            </a:lnTo>
                            <a:lnTo>
                              <a:pt x="111008" y="145303"/>
                            </a:lnTo>
                            <a:lnTo>
                              <a:pt x="0" y="145304"/>
                            </a:ln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solidFill>
                        <a:srgbClr val="4BACC6">
                          <a:lumMod val="20000"/>
                          <a:lumOff val="80000"/>
                        </a:srgbClr>
                      </a:solidFill>
                      <a:ln w="19050" cap="flat" cmpd="sng" algn="ctr">
                        <a:noFill/>
                        <a:prstDash val="solid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156" name="Arrow: Right 155">
                        <a:extLst>
                          <a:ext uri="{FF2B5EF4-FFF2-40B4-BE49-F238E27FC236}">
                            <a16:creationId xmlns:a16="http://schemas.microsoft.com/office/drawing/2014/main" id="{FE5BFE82-3DD8-7738-A841-6DFED43EFC26}"/>
                          </a:ext>
                        </a:extLst>
                      </p:cNvPr>
                      <p:cNvSpPr/>
                      <p:nvPr/>
                    </p:nvSpPr>
                    <p:spPr>
                      <a:xfrm rot="5400000">
                        <a:off x="5984321" y="2708527"/>
                        <a:ext cx="740300" cy="174269"/>
                      </a:xfrm>
                      <a:prstGeom prst="rightArrow">
                        <a:avLst>
                          <a:gd name="adj1" fmla="val 45198"/>
                          <a:gd name="adj2" fmla="val 69069"/>
                        </a:avLst>
                      </a:prstGeom>
                      <a:solidFill>
                        <a:srgbClr val="9BBB59">
                          <a:lumMod val="60000"/>
                          <a:lumOff val="40000"/>
                        </a:srgbClr>
                      </a:solidFill>
                      <a:ln w="19050" cap="flat" cmpd="sng" algn="ctr">
                        <a:solidFill>
                          <a:srgbClr val="00B050"/>
                        </a:solidFill>
                        <a:prstDash val="solid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157" name="Arrow: Right 15">
                        <a:extLst>
                          <a:ext uri="{FF2B5EF4-FFF2-40B4-BE49-F238E27FC236}">
                            <a16:creationId xmlns:a16="http://schemas.microsoft.com/office/drawing/2014/main" id="{E037F0D9-D4FE-D90F-EA68-C5540A3E59E5}"/>
                          </a:ext>
                        </a:extLst>
                      </p:cNvPr>
                      <p:cNvSpPr/>
                      <p:nvPr/>
                    </p:nvSpPr>
                    <p:spPr>
                      <a:xfrm rot="5400000">
                        <a:off x="6201299" y="2521542"/>
                        <a:ext cx="305175" cy="57869"/>
                      </a:xfrm>
                      <a:custGeom>
                        <a:avLst/>
                        <a:gdLst>
                          <a:gd name="connsiteX0" fmla="*/ 0 w 312686"/>
                          <a:gd name="connsiteY0" fmla="*/ 88089 h 321482"/>
                          <a:gd name="connsiteX1" fmla="*/ 96717 w 312686"/>
                          <a:gd name="connsiteY1" fmla="*/ 88089 h 321482"/>
                          <a:gd name="connsiteX2" fmla="*/ 96717 w 312686"/>
                          <a:gd name="connsiteY2" fmla="*/ 0 h 321482"/>
                          <a:gd name="connsiteX3" fmla="*/ 312686 w 312686"/>
                          <a:gd name="connsiteY3" fmla="*/ 160741 h 321482"/>
                          <a:gd name="connsiteX4" fmla="*/ 96717 w 312686"/>
                          <a:gd name="connsiteY4" fmla="*/ 321482 h 321482"/>
                          <a:gd name="connsiteX5" fmla="*/ 96717 w 312686"/>
                          <a:gd name="connsiteY5" fmla="*/ 233393 h 321482"/>
                          <a:gd name="connsiteX6" fmla="*/ 0 w 312686"/>
                          <a:gd name="connsiteY6" fmla="*/ 233393 h 321482"/>
                          <a:gd name="connsiteX7" fmla="*/ 0 w 312686"/>
                          <a:gd name="connsiteY7" fmla="*/ 88089 h 321482"/>
                          <a:gd name="connsiteX0" fmla="*/ 0 w 312686"/>
                          <a:gd name="connsiteY0" fmla="*/ 88089 h 240519"/>
                          <a:gd name="connsiteX1" fmla="*/ 96717 w 312686"/>
                          <a:gd name="connsiteY1" fmla="*/ 88089 h 240519"/>
                          <a:gd name="connsiteX2" fmla="*/ 96717 w 312686"/>
                          <a:gd name="connsiteY2" fmla="*/ 0 h 240519"/>
                          <a:gd name="connsiteX3" fmla="*/ 312686 w 312686"/>
                          <a:gd name="connsiteY3" fmla="*/ 160741 h 240519"/>
                          <a:gd name="connsiteX4" fmla="*/ 94336 w 312686"/>
                          <a:gd name="connsiteY4" fmla="*/ 240519 h 240519"/>
                          <a:gd name="connsiteX5" fmla="*/ 96717 w 312686"/>
                          <a:gd name="connsiteY5" fmla="*/ 233393 h 240519"/>
                          <a:gd name="connsiteX6" fmla="*/ 0 w 312686"/>
                          <a:gd name="connsiteY6" fmla="*/ 233393 h 240519"/>
                          <a:gd name="connsiteX7" fmla="*/ 0 w 312686"/>
                          <a:gd name="connsiteY7" fmla="*/ 88089 h 240519"/>
                          <a:gd name="connsiteX0" fmla="*/ 0 w 312686"/>
                          <a:gd name="connsiteY0" fmla="*/ 0 h 152430"/>
                          <a:gd name="connsiteX1" fmla="*/ 96717 w 312686"/>
                          <a:gd name="connsiteY1" fmla="*/ 0 h 152430"/>
                          <a:gd name="connsiteX2" fmla="*/ 106245 w 312686"/>
                          <a:gd name="connsiteY2" fmla="*/ 4780 h 152430"/>
                          <a:gd name="connsiteX3" fmla="*/ 312686 w 312686"/>
                          <a:gd name="connsiteY3" fmla="*/ 72652 h 152430"/>
                          <a:gd name="connsiteX4" fmla="*/ 94336 w 312686"/>
                          <a:gd name="connsiteY4" fmla="*/ 152430 h 152430"/>
                          <a:gd name="connsiteX5" fmla="*/ 96717 w 312686"/>
                          <a:gd name="connsiteY5" fmla="*/ 145304 h 152430"/>
                          <a:gd name="connsiteX6" fmla="*/ 0 w 312686"/>
                          <a:gd name="connsiteY6" fmla="*/ 145304 h 152430"/>
                          <a:gd name="connsiteX7" fmla="*/ 0 w 312686"/>
                          <a:gd name="connsiteY7" fmla="*/ 0 h 152430"/>
                          <a:gd name="connsiteX0" fmla="*/ 0 w 312686"/>
                          <a:gd name="connsiteY0" fmla="*/ 0 h 152430"/>
                          <a:gd name="connsiteX1" fmla="*/ 96717 w 312686"/>
                          <a:gd name="connsiteY1" fmla="*/ 0 h 152430"/>
                          <a:gd name="connsiteX2" fmla="*/ 106245 w 312686"/>
                          <a:gd name="connsiteY2" fmla="*/ 4780 h 152430"/>
                          <a:gd name="connsiteX3" fmla="*/ 312686 w 312686"/>
                          <a:gd name="connsiteY3" fmla="*/ 72652 h 152430"/>
                          <a:gd name="connsiteX4" fmla="*/ 94336 w 312686"/>
                          <a:gd name="connsiteY4" fmla="*/ 152430 h 152430"/>
                          <a:gd name="connsiteX5" fmla="*/ 111008 w 312686"/>
                          <a:gd name="connsiteY5" fmla="*/ 145303 h 152430"/>
                          <a:gd name="connsiteX6" fmla="*/ 0 w 312686"/>
                          <a:gd name="connsiteY6" fmla="*/ 145304 h 152430"/>
                          <a:gd name="connsiteX7" fmla="*/ 0 w 312686"/>
                          <a:gd name="connsiteY7" fmla="*/ 0 h 15243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</a:cxnLst>
                        <a:rect l="l" t="t" r="r" b="b"/>
                        <a:pathLst>
                          <a:path w="312686" h="152430">
                            <a:moveTo>
                              <a:pt x="0" y="0"/>
                            </a:moveTo>
                            <a:lnTo>
                              <a:pt x="96717" y="0"/>
                            </a:lnTo>
                            <a:lnTo>
                              <a:pt x="106245" y="4780"/>
                            </a:lnTo>
                            <a:lnTo>
                              <a:pt x="312686" y="72652"/>
                            </a:lnTo>
                            <a:lnTo>
                              <a:pt x="94336" y="152430"/>
                            </a:lnTo>
                            <a:lnTo>
                              <a:pt x="111008" y="145303"/>
                            </a:lnTo>
                            <a:lnTo>
                              <a:pt x="0" y="145304"/>
                            </a:ln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solidFill>
                        <a:srgbClr val="9BBB59">
                          <a:lumMod val="60000"/>
                          <a:lumOff val="40000"/>
                        </a:srgbClr>
                      </a:solidFill>
                      <a:ln w="19050" cap="flat" cmpd="sng" algn="ctr">
                        <a:noFill/>
                        <a:prstDash val="solid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158" name="Rectangle 157">
                        <a:extLst>
                          <a:ext uri="{FF2B5EF4-FFF2-40B4-BE49-F238E27FC236}">
                            <a16:creationId xmlns:a16="http://schemas.microsoft.com/office/drawing/2014/main" id="{3E514FF8-C07B-8EAB-2CF9-8FCBC50C7C2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382204" y="2826730"/>
                        <a:ext cx="831202" cy="316096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  <p:txBody>
                      <a:bodyPr vert="horz" lIns="0" tIns="0" rIns="0" bIns="0" rtlCol="0">
                        <a:noAutofit/>
                      </a:bodyPr>
                      <a:lstStyle/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1000" b="1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7C9B3F"/>
                            </a:solidFill>
                            <a:effectLst/>
                            <a:uLnTx/>
                            <a:uFillTx/>
                            <a:ea typeface="Calibri" panose="020F0502020204030204" pitchFamily="34" charset="0"/>
                          </a:rPr>
                          <a:t>Output Case (1)         EngineFuelRate</a:t>
                        </a:r>
                      </a:p>
                    </p:txBody>
                  </p:sp>
                  <p:sp>
                    <p:nvSpPr>
                      <p:cNvPr id="159" name="Rectangle 158">
                        <a:extLst>
                          <a:ext uri="{FF2B5EF4-FFF2-40B4-BE49-F238E27FC236}">
                            <a16:creationId xmlns:a16="http://schemas.microsoft.com/office/drawing/2014/main" id="{C490924B-3296-ACE6-D49F-D393807354F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26121" y="2819641"/>
                        <a:ext cx="857879" cy="327578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  <p:txBody>
                      <a:bodyPr vert="horz" lIns="0" tIns="0" rIns="0" bIns="0" rtlCol="0">
                        <a:noAutofit/>
                      </a:bodyPr>
                      <a:lstStyle/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1000" b="1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00B050"/>
                            </a:solidFill>
                            <a:effectLst/>
                            <a:uLnTx/>
                            <a:uFillTx/>
                            <a:ea typeface="Calibri" panose="020F0502020204030204" pitchFamily="34" charset="0"/>
                          </a:rPr>
                          <a:t>Output Case (2)       </a:t>
                        </a:r>
                      </a:p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1000" b="1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00B050"/>
                            </a:solidFill>
                            <a:effectLst/>
                            <a:uLnTx/>
                            <a:uFillTx/>
                            <a:ea typeface="Calibri" panose="020F0502020204030204" pitchFamily="34" charset="0"/>
                          </a:rPr>
                          <a:t>Total Fuel</a:t>
                        </a:r>
                      </a:p>
                    </p:txBody>
                  </p:sp>
                  <p:sp>
                    <p:nvSpPr>
                      <p:cNvPr id="160" name="Rectangle 159">
                        <a:extLst>
                          <a:ext uri="{FF2B5EF4-FFF2-40B4-BE49-F238E27FC236}">
                            <a16:creationId xmlns:a16="http://schemas.microsoft.com/office/drawing/2014/main" id="{BA686627-9A3D-8E01-5606-35CCEACED78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280714" y="2861758"/>
                        <a:ext cx="875713" cy="321433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  <p:txBody>
                      <a:bodyPr vert="horz" lIns="0" tIns="0" rIns="0" bIns="0" rtlCol="0">
                        <a:noAutofit/>
                      </a:bodyPr>
                      <a:lstStyle/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1000" b="1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006DB0"/>
                            </a:solidFill>
                            <a:effectLst/>
                            <a:uLnTx/>
                            <a:uFillTx/>
                            <a:ea typeface="Calibri" panose="020F0502020204030204" pitchFamily="34" charset="0"/>
                          </a:rPr>
                          <a:t>Output Case (3)       Efficiency Score</a:t>
                        </a:r>
                      </a:p>
                    </p:txBody>
                  </p:sp>
                  <p:sp>
                    <p:nvSpPr>
                      <p:cNvPr id="161" name="Arrow: Right 160">
                        <a:extLst>
                          <a:ext uri="{FF2B5EF4-FFF2-40B4-BE49-F238E27FC236}">
                            <a16:creationId xmlns:a16="http://schemas.microsoft.com/office/drawing/2014/main" id="{29673A28-67CF-262B-41C7-ABA5A3A02C20}"/>
                          </a:ext>
                        </a:extLst>
                      </p:cNvPr>
                      <p:cNvSpPr/>
                      <p:nvPr/>
                    </p:nvSpPr>
                    <p:spPr>
                      <a:xfrm rot="5400000">
                        <a:off x="6810189" y="3889141"/>
                        <a:ext cx="324139" cy="168471"/>
                      </a:xfrm>
                      <a:prstGeom prst="rightArrow">
                        <a:avLst>
                          <a:gd name="adj1" fmla="val 45198"/>
                          <a:gd name="adj2" fmla="val 69069"/>
                        </a:avLst>
                      </a:prstGeom>
                      <a:solidFill>
                        <a:srgbClr val="9BBB59">
                          <a:lumMod val="60000"/>
                          <a:lumOff val="40000"/>
                        </a:srgbClr>
                      </a:solidFill>
                      <a:ln w="19050" cap="flat" cmpd="sng" algn="ctr">
                        <a:solidFill>
                          <a:srgbClr val="00B050"/>
                        </a:solidFill>
                        <a:prstDash val="solid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162" name="Arrow: Right 15">
                        <a:extLst>
                          <a:ext uri="{FF2B5EF4-FFF2-40B4-BE49-F238E27FC236}">
                            <a16:creationId xmlns:a16="http://schemas.microsoft.com/office/drawing/2014/main" id="{0FE3E9E1-8D39-4230-DE6F-2118D406A826}"/>
                          </a:ext>
                        </a:extLst>
                      </p:cNvPr>
                      <p:cNvSpPr/>
                      <p:nvPr/>
                    </p:nvSpPr>
                    <p:spPr>
                      <a:xfrm rot="5400000">
                        <a:off x="6905447" y="3835819"/>
                        <a:ext cx="133621" cy="55944"/>
                      </a:xfrm>
                      <a:custGeom>
                        <a:avLst/>
                        <a:gdLst>
                          <a:gd name="connsiteX0" fmla="*/ 0 w 312686"/>
                          <a:gd name="connsiteY0" fmla="*/ 88089 h 321482"/>
                          <a:gd name="connsiteX1" fmla="*/ 96717 w 312686"/>
                          <a:gd name="connsiteY1" fmla="*/ 88089 h 321482"/>
                          <a:gd name="connsiteX2" fmla="*/ 96717 w 312686"/>
                          <a:gd name="connsiteY2" fmla="*/ 0 h 321482"/>
                          <a:gd name="connsiteX3" fmla="*/ 312686 w 312686"/>
                          <a:gd name="connsiteY3" fmla="*/ 160741 h 321482"/>
                          <a:gd name="connsiteX4" fmla="*/ 96717 w 312686"/>
                          <a:gd name="connsiteY4" fmla="*/ 321482 h 321482"/>
                          <a:gd name="connsiteX5" fmla="*/ 96717 w 312686"/>
                          <a:gd name="connsiteY5" fmla="*/ 233393 h 321482"/>
                          <a:gd name="connsiteX6" fmla="*/ 0 w 312686"/>
                          <a:gd name="connsiteY6" fmla="*/ 233393 h 321482"/>
                          <a:gd name="connsiteX7" fmla="*/ 0 w 312686"/>
                          <a:gd name="connsiteY7" fmla="*/ 88089 h 321482"/>
                          <a:gd name="connsiteX0" fmla="*/ 0 w 312686"/>
                          <a:gd name="connsiteY0" fmla="*/ 88089 h 240519"/>
                          <a:gd name="connsiteX1" fmla="*/ 96717 w 312686"/>
                          <a:gd name="connsiteY1" fmla="*/ 88089 h 240519"/>
                          <a:gd name="connsiteX2" fmla="*/ 96717 w 312686"/>
                          <a:gd name="connsiteY2" fmla="*/ 0 h 240519"/>
                          <a:gd name="connsiteX3" fmla="*/ 312686 w 312686"/>
                          <a:gd name="connsiteY3" fmla="*/ 160741 h 240519"/>
                          <a:gd name="connsiteX4" fmla="*/ 94336 w 312686"/>
                          <a:gd name="connsiteY4" fmla="*/ 240519 h 240519"/>
                          <a:gd name="connsiteX5" fmla="*/ 96717 w 312686"/>
                          <a:gd name="connsiteY5" fmla="*/ 233393 h 240519"/>
                          <a:gd name="connsiteX6" fmla="*/ 0 w 312686"/>
                          <a:gd name="connsiteY6" fmla="*/ 233393 h 240519"/>
                          <a:gd name="connsiteX7" fmla="*/ 0 w 312686"/>
                          <a:gd name="connsiteY7" fmla="*/ 88089 h 240519"/>
                          <a:gd name="connsiteX0" fmla="*/ 0 w 312686"/>
                          <a:gd name="connsiteY0" fmla="*/ 0 h 152430"/>
                          <a:gd name="connsiteX1" fmla="*/ 96717 w 312686"/>
                          <a:gd name="connsiteY1" fmla="*/ 0 h 152430"/>
                          <a:gd name="connsiteX2" fmla="*/ 106245 w 312686"/>
                          <a:gd name="connsiteY2" fmla="*/ 4780 h 152430"/>
                          <a:gd name="connsiteX3" fmla="*/ 312686 w 312686"/>
                          <a:gd name="connsiteY3" fmla="*/ 72652 h 152430"/>
                          <a:gd name="connsiteX4" fmla="*/ 94336 w 312686"/>
                          <a:gd name="connsiteY4" fmla="*/ 152430 h 152430"/>
                          <a:gd name="connsiteX5" fmla="*/ 96717 w 312686"/>
                          <a:gd name="connsiteY5" fmla="*/ 145304 h 152430"/>
                          <a:gd name="connsiteX6" fmla="*/ 0 w 312686"/>
                          <a:gd name="connsiteY6" fmla="*/ 145304 h 152430"/>
                          <a:gd name="connsiteX7" fmla="*/ 0 w 312686"/>
                          <a:gd name="connsiteY7" fmla="*/ 0 h 152430"/>
                          <a:gd name="connsiteX0" fmla="*/ 0 w 312686"/>
                          <a:gd name="connsiteY0" fmla="*/ 0 h 152430"/>
                          <a:gd name="connsiteX1" fmla="*/ 96717 w 312686"/>
                          <a:gd name="connsiteY1" fmla="*/ 0 h 152430"/>
                          <a:gd name="connsiteX2" fmla="*/ 106245 w 312686"/>
                          <a:gd name="connsiteY2" fmla="*/ 4780 h 152430"/>
                          <a:gd name="connsiteX3" fmla="*/ 312686 w 312686"/>
                          <a:gd name="connsiteY3" fmla="*/ 72652 h 152430"/>
                          <a:gd name="connsiteX4" fmla="*/ 94336 w 312686"/>
                          <a:gd name="connsiteY4" fmla="*/ 152430 h 152430"/>
                          <a:gd name="connsiteX5" fmla="*/ 111008 w 312686"/>
                          <a:gd name="connsiteY5" fmla="*/ 145303 h 152430"/>
                          <a:gd name="connsiteX6" fmla="*/ 0 w 312686"/>
                          <a:gd name="connsiteY6" fmla="*/ 145304 h 152430"/>
                          <a:gd name="connsiteX7" fmla="*/ 0 w 312686"/>
                          <a:gd name="connsiteY7" fmla="*/ 0 h 15243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</a:cxnLst>
                        <a:rect l="l" t="t" r="r" b="b"/>
                        <a:pathLst>
                          <a:path w="312686" h="152430">
                            <a:moveTo>
                              <a:pt x="0" y="0"/>
                            </a:moveTo>
                            <a:lnTo>
                              <a:pt x="96717" y="0"/>
                            </a:lnTo>
                            <a:lnTo>
                              <a:pt x="106245" y="4780"/>
                            </a:lnTo>
                            <a:lnTo>
                              <a:pt x="312686" y="72652"/>
                            </a:lnTo>
                            <a:lnTo>
                              <a:pt x="94336" y="152430"/>
                            </a:lnTo>
                            <a:lnTo>
                              <a:pt x="111008" y="145303"/>
                            </a:lnTo>
                            <a:lnTo>
                              <a:pt x="0" y="145304"/>
                            </a:ln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solidFill>
                        <a:srgbClr val="9BBB59">
                          <a:lumMod val="60000"/>
                          <a:lumOff val="40000"/>
                        </a:srgbClr>
                      </a:solidFill>
                      <a:ln w="19050" cap="flat" cmpd="sng" algn="ctr">
                        <a:noFill/>
                        <a:prstDash val="solid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163" name="Arrow: Right 162">
                        <a:extLst>
                          <a:ext uri="{FF2B5EF4-FFF2-40B4-BE49-F238E27FC236}">
                            <a16:creationId xmlns:a16="http://schemas.microsoft.com/office/drawing/2014/main" id="{9B041C58-4328-2E54-E35B-3545F573B853}"/>
                          </a:ext>
                        </a:extLst>
                      </p:cNvPr>
                      <p:cNvSpPr/>
                      <p:nvPr/>
                    </p:nvSpPr>
                    <p:spPr>
                      <a:xfrm rot="5400000">
                        <a:off x="8067934" y="3882100"/>
                        <a:ext cx="313750" cy="168473"/>
                      </a:xfrm>
                      <a:prstGeom prst="rightArrow">
                        <a:avLst>
                          <a:gd name="adj1" fmla="val 45198"/>
                          <a:gd name="adj2" fmla="val 69069"/>
                        </a:avLst>
                      </a:prstGeom>
                      <a:solidFill>
                        <a:srgbClr val="4BACC6">
                          <a:lumMod val="20000"/>
                          <a:lumOff val="80000"/>
                        </a:srgbClr>
                      </a:solidFill>
                      <a:ln w="19050" cap="flat" cmpd="sng" algn="ctr">
                        <a:solidFill>
                          <a:srgbClr val="1F497D">
                            <a:lumMod val="60000"/>
                            <a:lumOff val="40000"/>
                          </a:srgbClr>
                        </a:solidFill>
                        <a:prstDash val="solid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164" name="Arrow: Right 15">
                        <a:extLst>
                          <a:ext uri="{FF2B5EF4-FFF2-40B4-BE49-F238E27FC236}">
                            <a16:creationId xmlns:a16="http://schemas.microsoft.com/office/drawing/2014/main" id="{185C42A1-3B21-1523-3545-A31A544A77AC}"/>
                          </a:ext>
                        </a:extLst>
                      </p:cNvPr>
                      <p:cNvSpPr/>
                      <p:nvPr/>
                    </p:nvSpPr>
                    <p:spPr>
                      <a:xfrm rot="5400000">
                        <a:off x="8179055" y="3818089"/>
                        <a:ext cx="91373" cy="55946"/>
                      </a:xfrm>
                      <a:custGeom>
                        <a:avLst/>
                        <a:gdLst>
                          <a:gd name="connsiteX0" fmla="*/ 0 w 312686"/>
                          <a:gd name="connsiteY0" fmla="*/ 88089 h 321482"/>
                          <a:gd name="connsiteX1" fmla="*/ 96717 w 312686"/>
                          <a:gd name="connsiteY1" fmla="*/ 88089 h 321482"/>
                          <a:gd name="connsiteX2" fmla="*/ 96717 w 312686"/>
                          <a:gd name="connsiteY2" fmla="*/ 0 h 321482"/>
                          <a:gd name="connsiteX3" fmla="*/ 312686 w 312686"/>
                          <a:gd name="connsiteY3" fmla="*/ 160741 h 321482"/>
                          <a:gd name="connsiteX4" fmla="*/ 96717 w 312686"/>
                          <a:gd name="connsiteY4" fmla="*/ 321482 h 321482"/>
                          <a:gd name="connsiteX5" fmla="*/ 96717 w 312686"/>
                          <a:gd name="connsiteY5" fmla="*/ 233393 h 321482"/>
                          <a:gd name="connsiteX6" fmla="*/ 0 w 312686"/>
                          <a:gd name="connsiteY6" fmla="*/ 233393 h 321482"/>
                          <a:gd name="connsiteX7" fmla="*/ 0 w 312686"/>
                          <a:gd name="connsiteY7" fmla="*/ 88089 h 321482"/>
                          <a:gd name="connsiteX0" fmla="*/ 0 w 312686"/>
                          <a:gd name="connsiteY0" fmla="*/ 88089 h 240519"/>
                          <a:gd name="connsiteX1" fmla="*/ 96717 w 312686"/>
                          <a:gd name="connsiteY1" fmla="*/ 88089 h 240519"/>
                          <a:gd name="connsiteX2" fmla="*/ 96717 w 312686"/>
                          <a:gd name="connsiteY2" fmla="*/ 0 h 240519"/>
                          <a:gd name="connsiteX3" fmla="*/ 312686 w 312686"/>
                          <a:gd name="connsiteY3" fmla="*/ 160741 h 240519"/>
                          <a:gd name="connsiteX4" fmla="*/ 94336 w 312686"/>
                          <a:gd name="connsiteY4" fmla="*/ 240519 h 240519"/>
                          <a:gd name="connsiteX5" fmla="*/ 96717 w 312686"/>
                          <a:gd name="connsiteY5" fmla="*/ 233393 h 240519"/>
                          <a:gd name="connsiteX6" fmla="*/ 0 w 312686"/>
                          <a:gd name="connsiteY6" fmla="*/ 233393 h 240519"/>
                          <a:gd name="connsiteX7" fmla="*/ 0 w 312686"/>
                          <a:gd name="connsiteY7" fmla="*/ 88089 h 240519"/>
                          <a:gd name="connsiteX0" fmla="*/ 0 w 312686"/>
                          <a:gd name="connsiteY0" fmla="*/ 0 h 152430"/>
                          <a:gd name="connsiteX1" fmla="*/ 96717 w 312686"/>
                          <a:gd name="connsiteY1" fmla="*/ 0 h 152430"/>
                          <a:gd name="connsiteX2" fmla="*/ 106245 w 312686"/>
                          <a:gd name="connsiteY2" fmla="*/ 4780 h 152430"/>
                          <a:gd name="connsiteX3" fmla="*/ 312686 w 312686"/>
                          <a:gd name="connsiteY3" fmla="*/ 72652 h 152430"/>
                          <a:gd name="connsiteX4" fmla="*/ 94336 w 312686"/>
                          <a:gd name="connsiteY4" fmla="*/ 152430 h 152430"/>
                          <a:gd name="connsiteX5" fmla="*/ 96717 w 312686"/>
                          <a:gd name="connsiteY5" fmla="*/ 145304 h 152430"/>
                          <a:gd name="connsiteX6" fmla="*/ 0 w 312686"/>
                          <a:gd name="connsiteY6" fmla="*/ 145304 h 152430"/>
                          <a:gd name="connsiteX7" fmla="*/ 0 w 312686"/>
                          <a:gd name="connsiteY7" fmla="*/ 0 h 152430"/>
                          <a:gd name="connsiteX0" fmla="*/ 0 w 312686"/>
                          <a:gd name="connsiteY0" fmla="*/ 0 h 152430"/>
                          <a:gd name="connsiteX1" fmla="*/ 96717 w 312686"/>
                          <a:gd name="connsiteY1" fmla="*/ 0 h 152430"/>
                          <a:gd name="connsiteX2" fmla="*/ 106245 w 312686"/>
                          <a:gd name="connsiteY2" fmla="*/ 4780 h 152430"/>
                          <a:gd name="connsiteX3" fmla="*/ 312686 w 312686"/>
                          <a:gd name="connsiteY3" fmla="*/ 72652 h 152430"/>
                          <a:gd name="connsiteX4" fmla="*/ 94336 w 312686"/>
                          <a:gd name="connsiteY4" fmla="*/ 152430 h 152430"/>
                          <a:gd name="connsiteX5" fmla="*/ 111008 w 312686"/>
                          <a:gd name="connsiteY5" fmla="*/ 145303 h 152430"/>
                          <a:gd name="connsiteX6" fmla="*/ 0 w 312686"/>
                          <a:gd name="connsiteY6" fmla="*/ 145304 h 152430"/>
                          <a:gd name="connsiteX7" fmla="*/ 0 w 312686"/>
                          <a:gd name="connsiteY7" fmla="*/ 0 h 15243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</a:cxnLst>
                        <a:rect l="l" t="t" r="r" b="b"/>
                        <a:pathLst>
                          <a:path w="312686" h="152430">
                            <a:moveTo>
                              <a:pt x="0" y="0"/>
                            </a:moveTo>
                            <a:lnTo>
                              <a:pt x="96717" y="0"/>
                            </a:lnTo>
                            <a:lnTo>
                              <a:pt x="106245" y="4780"/>
                            </a:lnTo>
                            <a:lnTo>
                              <a:pt x="312686" y="72652"/>
                            </a:lnTo>
                            <a:lnTo>
                              <a:pt x="94336" y="152430"/>
                            </a:lnTo>
                            <a:lnTo>
                              <a:pt x="111008" y="145303"/>
                            </a:lnTo>
                            <a:lnTo>
                              <a:pt x="0" y="145304"/>
                            </a:ln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solidFill>
                        <a:srgbClr val="4BACC6">
                          <a:lumMod val="20000"/>
                          <a:lumOff val="80000"/>
                        </a:srgbClr>
                      </a:solidFill>
                      <a:ln w="19050" cap="flat" cmpd="sng" algn="ctr">
                        <a:noFill/>
                        <a:prstDash val="solid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165" name="Arrow: Right 164">
                        <a:extLst>
                          <a:ext uri="{FF2B5EF4-FFF2-40B4-BE49-F238E27FC236}">
                            <a16:creationId xmlns:a16="http://schemas.microsoft.com/office/drawing/2014/main" id="{BD98BCE2-4E41-DEC3-7F92-55CB00CBA935}"/>
                          </a:ext>
                        </a:extLst>
                      </p:cNvPr>
                      <p:cNvSpPr/>
                      <p:nvPr/>
                    </p:nvSpPr>
                    <p:spPr>
                      <a:xfrm rot="5400000">
                        <a:off x="5472459" y="3893540"/>
                        <a:ext cx="324139" cy="168471"/>
                      </a:xfrm>
                      <a:prstGeom prst="rightArrow">
                        <a:avLst>
                          <a:gd name="adj1" fmla="val 45198"/>
                          <a:gd name="adj2" fmla="val 69069"/>
                        </a:avLst>
                      </a:prstGeom>
                      <a:solidFill>
                        <a:srgbClr val="9BBB59">
                          <a:lumMod val="20000"/>
                          <a:lumOff val="80000"/>
                        </a:srgbClr>
                      </a:solidFill>
                      <a:ln w="19050" cap="flat" cmpd="sng" algn="ctr">
                        <a:solidFill>
                          <a:srgbClr val="92D050"/>
                        </a:solidFill>
                        <a:prstDash val="solid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166" name="Arrow: Right 15">
                        <a:extLst>
                          <a:ext uri="{FF2B5EF4-FFF2-40B4-BE49-F238E27FC236}">
                            <a16:creationId xmlns:a16="http://schemas.microsoft.com/office/drawing/2014/main" id="{8EA6C342-A08F-FC4F-FCEB-E2A7711462AA}"/>
                          </a:ext>
                        </a:extLst>
                      </p:cNvPr>
                      <p:cNvSpPr/>
                      <p:nvPr/>
                    </p:nvSpPr>
                    <p:spPr>
                      <a:xfrm rot="5400000">
                        <a:off x="5567717" y="3840218"/>
                        <a:ext cx="133621" cy="55944"/>
                      </a:xfrm>
                      <a:custGeom>
                        <a:avLst/>
                        <a:gdLst>
                          <a:gd name="connsiteX0" fmla="*/ 0 w 312686"/>
                          <a:gd name="connsiteY0" fmla="*/ 88089 h 321482"/>
                          <a:gd name="connsiteX1" fmla="*/ 96717 w 312686"/>
                          <a:gd name="connsiteY1" fmla="*/ 88089 h 321482"/>
                          <a:gd name="connsiteX2" fmla="*/ 96717 w 312686"/>
                          <a:gd name="connsiteY2" fmla="*/ 0 h 321482"/>
                          <a:gd name="connsiteX3" fmla="*/ 312686 w 312686"/>
                          <a:gd name="connsiteY3" fmla="*/ 160741 h 321482"/>
                          <a:gd name="connsiteX4" fmla="*/ 96717 w 312686"/>
                          <a:gd name="connsiteY4" fmla="*/ 321482 h 321482"/>
                          <a:gd name="connsiteX5" fmla="*/ 96717 w 312686"/>
                          <a:gd name="connsiteY5" fmla="*/ 233393 h 321482"/>
                          <a:gd name="connsiteX6" fmla="*/ 0 w 312686"/>
                          <a:gd name="connsiteY6" fmla="*/ 233393 h 321482"/>
                          <a:gd name="connsiteX7" fmla="*/ 0 w 312686"/>
                          <a:gd name="connsiteY7" fmla="*/ 88089 h 321482"/>
                          <a:gd name="connsiteX0" fmla="*/ 0 w 312686"/>
                          <a:gd name="connsiteY0" fmla="*/ 88089 h 240519"/>
                          <a:gd name="connsiteX1" fmla="*/ 96717 w 312686"/>
                          <a:gd name="connsiteY1" fmla="*/ 88089 h 240519"/>
                          <a:gd name="connsiteX2" fmla="*/ 96717 w 312686"/>
                          <a:gd name="connsiteY2" fmla="*/ 0 h 240519"/>
                          <a:gd name="connsiteX3" fmla="*/ 312686 w 312686"/>
                          <a:gd name="connsiteY3" fmla="*/ 160741 h 240519"/>
                          <a:gd name="connsiteX4" fmla="*/ 94336 w 312686"/>
                          <a:gd name="connsiteY4" fmla="*/ 240519 h 240519"/>
                          <a:gd name="connsiteX5" fmla="*/ 96717 w 312686"/>
                          <a:gd name="connsiteY5" fmla="*/ 233393 h 240519"/>
                          <a:gd name="connsiteX6" fmla="*/ 0 w 312686"/>
                          <a:gd name="connsiteY6" fmla="*/ 233393 h 240519"/>
                          <a:gd name="connsiteX7" fmla="*/ 0 w 312686"/>
                          <a:gd name="connsiteY7" fmla="*/ 88089 h 240519"/>
                          <a:gd name="connsiteX0" fmla="*/ 0 w 312686"/>
                          <a:gd name="connsiteY0" fmla="*/ 0 h 152430"/>
                          <a:gd name="connsiteX1" fmla="*/ 96717 w 312686"/>
                          <a:gd name="connsiteY1" fmla="*/ 0 h 152430"/>
                          <a:gd name="connsiteX2" fmla="*/ 106245 w 312686"/>
                          <a:gd name="connsiteY2" fmla="*/ 4780 h 152430"/>
                          <a:gd name="connsiteX3" fmla="*/ 312686 w 312686"/>
                          <a:gd name="connsiteY3" fmla="*/ 72652 h 152430"/>
                          <a:gd name="connsiteX4" fmla="*/ 94336 w 312686"/>
                          <a:gd name="connsiteY4" fmla="*/ 152430 h 152430"/>
                          <a:gd name="connsiteX5" fmla="*/ 96717 w 312686"/>
                          <a:gd name="connsiteY5" fmla="*/ 145304 h 152430"/>
                          <a:gd name="connsiteX6" fmla="*/ 0 w 312686"/>
                          <a:gd name="connsiteY6" fmla="*/ 145304 h 152430"/>
                          <a:gd name="connsiteX7" fmla="*/ 0 w 312686"/>
                          <a:gd name="connsiteY7" fmla="*/ 0 h 152430"/>
                          <a:gd name="connsiteX0" fmla="*/ 0 w 312686"/>
                          <a:gd name="connsiteY0" fmla="*/ 0 h 152430"/>
                          <a:gd name="connsiteX1" fmla="*/ 96717 w 312686"/>
                          <a:gd name="connsiteY1" fmla="*/ 0 h 152430"/>
                          <a:gd name="connsiteX2" fmla="*/ 106245 w 312686"/>
                          <a:gd name="connsiteY2" fmla="*/ 4780 h 152430"/>
                          <a:gd name="connsiteX3" fmla="*/ 312686 w 312686"/>
                          <a:gd name="connsiteY3" fmla="*/ 72652 h 152430"/>
                          <a:gd name="connsiteX4" fmla="*/ 94336 w 312686"/>
                          <a:gd name="connsiteY4" fmla="*/ 152430 h 152430"/>
                          <a:gd name="connsiteX5" fmla="*/ 111008 w 312686"/>
                          <a:gd name="connsiteY5" fmla="*/ 145303 h 152430"/>
                          <a:gd name="connsiteX6" fmla="*/ 0 w 312686"/>
                          <a:gd name="connsiteY6" fmla="*/ 145304 h 152430"/>
                          <a:gd name="connsiteX7" fmla="*/ 0 w 312686"/>
                          <a:gd name="connsiteY7" fmla="*/ 0 h 15243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</a:cxnLst>
                        <a:rect l="l" t="t" r="r" b="b"/>
                        <a:pathLst>
                          <a:path w="312686" h="152430">
                            <a:moveTo>
                              <a:pt x="0" y="0"/>
                            </a:moveTo>
                            <a:lnTo>
                              <a:pt x="96717" y="0"/>
                            </a:lnTo>
                            <a:lnTo>
                              <a:pt x="106245" y="4780"/>
                            </a:lnTo>
                            <a:lnTo>
                              <a:pt x="312686" y="72652"/>
                            </a:lnTo>
                            <a:lnTo>
                              <a:pt x="94336" y="152430"/>
                            </a:lnTo>
                            <a:lnTo>
                              <a:pt x="111008" y="145303"/>
                            </a:lnTo>
                            <a:lnTo>
                              <a:pt x="0" y="145304"/>
                            </a:ln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solidFill>
                        <a:srgbClr val="9BBB59">
                          <a:lumMod val="20000"/>
                          <a:lumOff val="80000"/>
                        </a:srgbClr>
                      </a:solidFill>
                      <a:ln w="19050" cap="flat" cmpd="sng" algn="ctr">
                        <a:noFill/>
                        <a:prstDash val="solid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167" name="Rectangle 166">
                        <a:extLst>
                          <a:ext uri="{FF2B5EF4-FFF2-40B4-BE49-F238E27FC236}">
                            <a16:creationId xmlns:a16="http://schemas.microsoft.com/office/drawing/2014/main" id="{5707F666-6214-C914-D2BA-803B98E2549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042369" y="3172761"/>
                        <a:ext cx="3975711" cy="222840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  <p:txBody>
                      <a:bodyPr vert="horz" lIns="0" tIns="0" rIns="0" bIns="0" rtlCol="0">
                        <a:noAutofit/>
                      </a:bodyPr>
                      <a:lstStyle/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1400" b="1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ea typeface="Calibri" panose="020F0502020204030204" pitchFamily="34" charset="0"/>
                          </a:rPr>
                          <a:t>XAI Technique: Shapley Values</a:t>
                        </a:r>
                      </a:p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ea typeface="Calibri" panose="020F0502020204030204" pitchFamily="34" charset="0"/>
                        </a:endParaRPr>
                      </a:p>
                    </p:txBody>
                  </p:sp>
                  <p:sp>
                    <p:nvSpPr>
                      <p:cNvPr id="168" name="Rectangle 167">
                        <a:extLst>
                          <a:ext uri="{FF2B5EF4-FFF2-40B4-BE49-F238E27FC236}">
                            <a16:creationId xmlns:a16="http://schemas.microsoft.com/office/drawing/2014/main" id="{067EEC80-A8A8-315C-D494-01996E1D034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196526" y="4481442"/>
                        <a:ext cx="3943500" cy="518812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  <p:txBody>
                      <a:bodyPr vert="horz" lIns="0" tIns="0" rIns="0" bIns="0" rtlCol="0">
                        <a:noAutofit/>
                      </a:bodyPr>
                      <a:lstStyle/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11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ea typeface="Calibri" panose="020F0502020204030204" pitchFamily="34" charset="0"/>
                          </a:rPr>
                          <a:t>Output: (1) EngineFuelRate, (2) Total Fuel, or (3) Efficiency Score </a:t>
                        </a:r>
                      </a:p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11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ea typeface="Calibri" panose="020F0502020204030204" pitchFamily="34" charset="0"/>
                          </a:rPr>
                          <a:t>Inputs: Different combinations of inputs (inputs </a:t>
                        </a:r>
                        <a:r>
                          <a:rPr kumimoji="0" lang="en-US" sz="11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353740"/>
                            </a:solidFill>
                            <a:effectLst/>
                            <a:uLnTx/>
                            <a:uFillTx/>
                            <a:latin typeface="ColfaxAI"/>
                          </a:rPr>
                          <a:t>cases</a:t>
                        </a:r>
                        <a:r>
                          <a:rPr kumimoji="0" lang="en-US" sz="11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ea typeface="Calibri" panose="020F0502020204030204" pitchFamily="34" charset="0"/>
                          </a:rPr>
                          <a:t> I - IV)</a:t>
                        </a:r>
                      </a:p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11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ea typeface="Calibri" panose="020F0502020204030204" pitchFamily="34" charset="0"/>
                          </a:rPr>
                          <a:t>ANN parameters are tuned for each of outputs and inputs cases</a:t>
                        </a:r>
                      </a:p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ea typeface="Calibri" panose="020F0502020204030204" pitchFamily="34" charset="0"/>
                        </a:endParaRPr>
                      </a:p>
                    </p:txBody>
                  </p:sp>
                </p:grpSp>
                <p:sp>
                  <p:nvSpPr>
                    <p:cNvPr id="151" name="Arrow: Bent 150">
                      <a:extLst>
                        <a:ext uri="{FF2B5EF4-FFF2-40B4-BE49-F238E27FC236}">
                          <a16:creationId xmlns:a16="http://schemas.microsoft.com/office/drawing/2014/main" id="{89BD6272-AC86-AE09-AE06-E22C0C5561AA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4325560" y="2217762"/>
                      <a:ext cx="1346425" cy="661249"/>
                    </a:xfrm>
                    <a:prstGeom prst="bentArrow">
                      <a:avLst>
                        <a:gd name="adj1" fmla="val 11389"/>
                        <a:gd name="adj2" fmla="val 13109"/>
                        <a:gd name="adj3" fmla="val 18897"/>
                        <a:gd name="adj4" fmla="val 73485"/>
                      </a:avLst>
                    </a:prstGeom>
                    <a:solidFill>
                      <a:srgbClr val="9BBB59">
                        <a:lumMod val="20000"/>
                        <a:lumOff val="80000"/>
                      </a:srgbClr>
                    </a:solidFill>
                    <a:ln w="19050" cap="flat" cmpd="sng" algn="ctr">
                      <a:solidFill>
                        <a:srgbClr val="92D050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</p:grpSp>
              <p:cxnSp>
                <p:nvCxnSpPr>
                  <p:cNvPr id="147" name="Straight Arrow Connector 146">
                    <a:extLst>
                      <a:ext uri="{FF2B5EF4-FFF2-40B4-BE49-F238E27FC236}">
                        <a16:creationId xmlns:a16="http://schemas.microsoft.com/office/drawing/2014/main" id="{3FD0DB5B-FCC5-6579-90B5-8BA4CC59C49E}"/>
                      </a:ext>
                    </a:extLst>
                  </p:cNvPr>
                  <p:cNvCxnSpPr>
                    <a:cxnSpLocks/>
                    <a:stCxn id="193" idx="2"/>
                  </p:cNvCxnSpPr>
                  <p:nvPr/>
                </p:nvCxnSpPr>
                <p:spPr>
                  <a:xfrm flipH="1">
                    <a:off x="3245207" y="3377148"/>
                    <a:ext cx="163335" cy="172401"/>
                  </a:xfrm>
                  <a:prstGeom prst="straightConnector1">
                    <a:avLst/>
                  </a:prstGeom>
                  <a:noFill/>
                  <a:ln w="9525" cap="flat" cmpd="sng" algn="ctr">
                    <a:solidFill>
                      <a:srgbClr val="F79646">
                        <a:shade val="95000"/>
                        <a:satMod val="105000"/>
                      </a:srgbClr>
                    </a:solidFill>
                    <a:prstDash val="sysDot"/>
                    <a:tailEnd type="triangle"/>
                  </a:ln>
                  <a:effectLst/>
                </p:spPr>
              </p:cxnSp>
            </p:grpSp>
            <p:sp>
              <p:nvSpPr>
                <p:cNvPr id="145" name="Arrow: Right 144">
                  <a:extLst>
                    <a:ext uri="{FF2B5EF4-FFF2-40B4-BE49-F238E27FC236}">
                      <a16:creationId xmlns:a16="http://schemas.microsoft.com/office/drawing/2014/main" id="{58CC2A1C-F110-905C-62B4-36AB4D36F1DF}"/>
                    </a:ext>
                  </a:extLst>
                </p:cNvPr>
                <p:cNvSpPr/>
                <p:nvPr/>
              </p:nvSpPr>
              <p:spPr>
                <a:xfrm rot="16200000">
                  <a:off x="3119910" y="4366533"/>
                  <a:ext cx="236780" cy="227173"/>
                </a:xfrm>
                <a:prstGeom prst="rightArrow">
                  <a:avLst>
                    <a:gd name="adj1" fmla="val 50131"/>
                    <a:gd name="adj2" fmla="val 0"/>
                  </a:avLst>
                </a:prstGeom>
                <a:solidFill>
                  <a:srgbClr val="F79646">
                    <a:lumMod val="20000"/>
                    <a:lumOff val="80000"/>
                  </a:srgbClr>
                </a:solidFill>
                <a:ln w="1905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37" name="Arrow: Right 19">
                <a:extLst>
                  <a:ext uri="{FF2B5EF4-FFF2-40B4-BE49-F238E27FC236}">
                    <a16:creationId xmlns:a16="http://schemas.microsoft.com/office/drawing/2014/main" id="{E507F4C5-E435-92D6-AB8A-C93DD97EDFD3}"/>
                  </a:ext>
                </a:extLst>
              </p:cNvPr>
              <p:cNvSpPr/>
              <p:nvPr/>
            </p:nvSpPr>
            <p:spPr>
              <a:xfrm rot="10800000">
                <a:off x="3043557" y="4526758"/>
                <a:ext cx="260457" cy="131625"/>
              </a:xfrm>
              <a:custGeom>
                <a:avLst/>
                <a:gdLst>
                  <a:gd name="connsiteX0" fmla="*/ 0 w 294401"/>
                  <a:gd name="connsiteY0" fmla="*/ 96751 h 340894"/>
                  <a:gd name="connsiteX1" fmla="*/ 294401 w 294401"/>
                  <a:gd name="connsiteY1" fmla="*/ 96751 h 340894"/>
                  <a:gd name="connsiteX2" fmla="*/ 294401 w 294401"/>
                  <a:gd name="connsiteY2" fmla="*/ 0 h 340894"/>
                  <a:gd name="connsiteX3" fmla="*/ 294401 w 294401"/>
                  <a:gd name="connsiteY3" fmla="*/ 170447 h 340894"/>
                  <a:gd name="connsiteX4" fmla="*/ 294401 w 294401"/>
                  <a:gd name="connsiteY4" fmla="*/ 340894 h 340894"/>
                  <a:gd name="connsiteX5" fmla="*/ 294401 w 294401"/>
                  <a:gd name="connsiteY5" fmla="*/ 244143 h 340894"/>
                  <a:gd name="connsiteX6" fmla="*/ 0 w 294401"/>
                  <a:gd name="connsiteY6" fmla="*/ 244143 h 340894"/>
                  <a:gd name="connsiteX7" fmla="*/ 0 w 294401"/>
                  <a:gd name="connsiteY7" fmla="*/ 96751 h 340894"/>
                  <a:gd name="connsiteX0" fmla="*/ 0 w 294401"/>
                  <a:gd name="connsiteY0" fmla="*/ 96751 h 244143"/>
                  <a:gd name="connsiteX1" fmla="*/ 294401 w 294401"/>
                  <a:gd name="connsiteY1" fmla="*/ 96751 h 244143"/>
                  <a:gd name="connsiteX2" fmla="*/ 294401 w 294401"/>
                  <a:gd name="connsiteY2" fmla="*/ 0 h 244143"/>
                  <a:gd name="connsiteX3" fmla="*/ 294401 w 294401"/>
                  <a:gd name="connsiteY3" fmla="*/ 170447 h 244143"/>
                  <a:gd name="connsiteX4" fmla="*/ 290588 w 294401"/>
                  <a:gd name="connsiteY4" fmla="*/ 241837 h 244143"/>
                  <a:gd name="connsiteX5" fmla="*/ 294401 w 294401"/>
                  <a:gd name="connsiteY5" fmla="*/ 244143 h 244143"/>
                  <a:gd name="connsiteX6" fmla="*/ 0 w 294401"/>
                  <a:gd name="connsiteY6" fmla="*/ 244143 h 244143"/>
                  <a:gd name="connsiteX7" fmla="*/ 0 w 294401"/>
                  <a:gd name="connsiteY7" fmla="*/ 96751 h 244143"/>
                  <a:gd name="connsiteX0" fmla="*/ 0 w 294841"/>
                  <a:gd name="connsiteY0" fmla="*/ 96751 h 244143"/>
                  <a:gd name="connsiteX1" fmla="*/ 294401 w 294841"/>
                  <a:gd name="connsiteY1" fmla="*/ 96751 h 244143"/>
                  <a:gd name="connsiteX2" fmla="*/ 294401 w 294841"/>
                  <a:gd name="connsiteY2" fmla="*/ 0 h 244143"/>
                  <a:gd name="connsiteX3" fmla="*/ 292800 w 294841"/>
                  <a:gd name="connsiteY3" fmla="*/ 95098 h 244143"/>
                  <a:gd name="connsiteX4" fmla="*/ 294401 w 294841"/>
                  <a:gd name="connsiteY4" fmla="*/ 170447 h 244143"/>
                  <a:gd name="connsiteX5" fmla="*/ 290588 w 294841"/>
                  <a:gd name="connsiteY5" fmla="*/ 241837 h 244143"/>
                  <a:gd name="connsiteX6" fmla="*/ 294401 w 294841"/>
                  <a:gd name="connsiteY6" fmla="*/ 244143 h 244143"/>
                  <a:gd name="connsiteX7" fmla="*/ 0 w 294841"/>
                  <a:gd name="connsiteY7" fmla="*/ 244143 h 244143"/>
                  <a:gd name="connsiteX8" fmla="*/ 0 w 294841"/>
                  <a:gd name="connsiteY8" fmla="*/ 96751 h 244143"/>
                  <a:gd name="connsiteX0" fmla="*/ 0 w 294401"/>
                  <a:gd name="connsiteY0" fmla="*/ 5311 h 152703"/>
                  <a:gd name="connsiteX1" fmla="*/ 294401 w 294401"/>
                  <a:gd name="connsiteY1" fmla="*/ 5311 h 152703"/>
                  <a:gd name="connsiteX2" fmla="*/ 286781 w 294401"/>
                  <a:gd name="connsiteY2" fmla="*/ 0 h 152703"/>
                  <a:gd name="connsiteX3" fmla="*/ 292800 w 294401"/>
                  <a:gd name="connsiteY3" fmla="*/ 3658 h 152703"/>
                  <a:gd name="connsiteX4" fmla="*/ 294401 w 294401"/>
                  <a:gd name="connsiteY4" fmla="*/ 79007 h 152703"/>
                  <a:gd name="connsiteX5" fmla="*/ 290588 w 294401"/>
                  <a:gd name="connsiteY5" fmla="*/ 150397 h 152703"/>
                  <a:gd name="connsiteX6" fmla="*/ 294401 w 294401"/>
                  <a:gd name="connsiteY6" fmla="*/ 152703 h 152703"/>
                  <a:gd name="connsiteX7" fmla="*/ 0 w 294401"/>
                  <a:gd name="connsiteY7" fmla="*/ 152703 h 152703"/>
                  <a:gd name="connsiteX8" fmla="*/ 0 w 294401"/>
                  <a:gd name="connsiteY8" fmla="*/ 5311 h 1527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94401" h="152703">
                    <a:moveTo>
                      <a:pt x="0" y="5311"/>
                    </a:moveTo>
                    <a:lnTo>
                      <a:pt x="294401" y="5311"/>
                    </a:lnTo>
                    <a:lnTo>
                      <a:pt x="286781" y="0"/>
                    </a:lnTo>
                    <a:cubicBezTo>
                      <a:pt x="288787" y="7569"/>
                      <a:pt x="290794" y="-3911"/>
                      <a:pt x="292800" y="3658"/>
                    </a:cubicBezTo>
                    <a:cubicBezTo>
                      <a:pt x="293334" y="28774"/>
                      <a:pt x="293867" y="53891"/>
                      <a:pt x="294401" y="79007"/>
                    </a:cubicBezTo>
                    <a:lnTo>
                      <a:pt x="290588" y="150397"/>
                    </a:lnTo>
                    <a:lnTo>
                      <a:pt x="294401" y="152703"/>
                    </a:lnTo>
                    <a:lnTo>
                      <a:pt x="0" y="152703"/>
                    </a:lnTo>
                    <a:lnTo>
                      <a:pt x="0" y="5311"/>
                    </a:lnTo>
                    <a:close/>
                  </a:path>
                </a:pathLst>
              </a:custGeom>
              <a:solidFill>
                <a:srgbClr val="F79646">
                  <a:lumMod val="20000"/>
                  <a:lumOff val="80000"/>
                </a:srgbClr>
              </a:solidFill>
              <a:ln w="19050" cap="flat" cmpd="sng" algn="ctr">
                <a:solidFill>
                  <a:srgbClr val="F79646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138" name="Group 137">
                <a:extLst>
                  <a:ext uri="{FF2B5EF4-FFF2-40B4-BE49-F238E27FC236}">
                    <a16:creationId xmlns:a16="http://schemas.microsoft.com/office/drawing/2014/main" id="{240E69F9-2846-9EF3-22BC-4501849F6E01}"/>
                  </a:ext>
                </a:extLst>
              </p:cNvPr>
              <p:cNvGrpSpPr/>
              <p:nvPr/>
            </p:nvGrpSpPr>
            <p:grpSpPr>
              <a:xfrm>
                <a:off x="3007437" y="4357970"/>
                <a:ext cx="350139" cy="338750"/>
                <a:chOff x="3007437" y="4357970"/>
                <a:chExt cx="350139" cy="338750"/>
              </a:xfrm>
            </p:grpSpPr>
            <p:sp>
              <p:nvSpPr>
                <p:cNvPr id="142" name="Arrow: Right 141">
                  <a:extLst>
                    <a:ext uri="{FF2B5EF4-FFF2-40B4-BE49-F238E27FC236}">
                      <a16:creationId xmlns:a16="http://schemas.microsoft.com/office/drawing/2014/main" id="{B4FF3BE6-FF8C-8709-776D-EC011948A9C6}"/>
                    </a:ext>
                  </a:extLst>
                </p:cNvPr>
                <p:cNvSpPr/>
                <p:nvPr/>
              </p:nvSpPr>
              <p:spPr>
                <a:xfrm>
                  <a:off x="3007437" y="4482219"/>
                  <a:ext cx="290236" cy="214501"/>
                </a:xfrm>
                <a:prstGeom prst="rightArrow">
                  <a:avLst>
                    <a:gd name="adj1" fmla="val 50131"/>
                    <a:gd name="adj2" fmla="val 0"/>
                  </a:avLst>
                </a:prstGeom>
                <a:solidFill>
                  <a:srgbClr val="F79646">
                    <a:lumMod val="20000"/>
                    <a:lumOff val="80000"/>
                  </a:srgbClr>
                </a:solidFill>
                <a:ln w="1905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43" name="Arrow: Right 142">
                  <a:extLst>
                    <a:ext uri="{FF2B5EF4-FFF2-40B4-BE49-F238E27FC236}">
                      <a16:creationId xmlns:a16="http://schemas.microsoft.com/office/drawing/2014/main" id="{51BD175F-8A05-93AC-3840-E6DA99F085F9}"/>
                    </a:ext>
                  </a:extLst>
                </p:cNvPr>
                <p:cNvSpPr/>
                <p:nvPr/>
              </p:nvSpPr>
              <p:spPr>
                <a:xfrm rot="5400000">
                  <a:off x="3100767" y="4378828"/>
                  <a:ext cx="277668" cy="235951"/>
                </a:xfrm>
                <a:prstGeom prst="rightArrow">
                  <a:avLst>
                    <a:gd name="adj1" fmla="val 50131"/>
                    <a:gd name="adj2" fmla="val 0"/>
                  </a:avLst>
                </a:prstGeom>
                <a:solidFill>
                  <a:srgbClr val="F79646">
                    <a:lumMod val="20000"/>
                    <a:lumOff val="80000"/>
                  </a:srgbClr>
                </a:solidFill>
                <a:ln w="1905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39" name="Arrow: Right 138">
                <a:extLst>
                  <a:ext uri="{FF2B5EF4-FFF2-40B4-BE49-F238E27FC236}">
                    <a16:creationId xmlns:a16="http://schemas.microsoft.com/office/drawing/2014/main" id="{893082DB-F27C-525F-C065-4360E36440EE}"/>
                  </a:ext>
                </a:extLst>
              </p:cNvPr>
              <p:cNvSpPr/>
              <p:nvPr/>
            </p:nvSpPr>
            <p:spPr>
              <a:xfrm>
                <a:off x="4338169" y="1820124"/>
                <a:ext cx="796229" cy="172335"/>
              </a:xfrm>
              <a:prstGeom prst="rightArrow">
                <a:avLst>
                  <a:gd name="adj1" fmla="val 50131"/>
                  <a:gd name="adj2" fmla="val 0"/>
                </a:avLst>
              </a:prstGeom>
              <a:solidFill>
                <a:srgbClr val="9BBB59">
                  <a:lumMod val="20000"/>
                  <a:lumOff val="80000"/>
                </a:srgbClr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40" name="Arrow: Left-Right 139">
                <a:extLst>
                  <a:ext uri="{FF2B5EF4-FFF2-40B4-BE49-F238E27FC236}">
                    <a16:creationId xmlns:a16="http://schemas.microsoft.com/office/drawing/2014/main" id="{D57C0FC0-0159-5838-A832-E25B68C9AB6F}"/>
                  </a:ext>
                </a:extLst>
              </p:cNvPr>
              <p:cNvSpPr/>
              <p:nvPr/>
            </p:nvSpPr>
            <p:spPr>
              <a:xfrm>
                <a:off x="4607172" y="3433422"/>
                <a:ext cx="510720" cy="265106"/>
              </a:xfrm>
              <a:prstGeom prst="leftRightArrow">
                <a:avLst>
                  <a:gd name="adj1" fmla="val 42898"/>
                  <a:gd name="adj2" fmla="val 50000"/>
                </a:avLst>
              </a:prstGeom>
              <a:solidFill>
                <a:srgbClr val="4F81BD">
                  <a:lumMod val="20000"/>
                  <a:lumOff val="80000"/>
                </a:srgbClr>
              </a:solidFill>
              <a:ln w="12700" cap="flat" cmpd="sng" algn="ctr">
                <a:solidFill>
                  <a:srgbClr val="4F81BD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41" name="Arrow: Left-Right 140">
                <a:extLst>
                  <a:ext uri="{FF2B5EF4-FFF2-40B4-BE49-F238E27FC236}">
                    <a16:creationId xmlns:a16="http://schemas.microsoft.com/office/drawing/2014/main" id="{70C0338B-3797-20B7-2D2F-FE1D288C15E4}"/>
                  </a:ext>
                </a:extLst>
              </p:cNvPr>
              <p:cNvSpPr/>
              <p:nvPr/>
            </p:nvSpPr>
            <p:spPr>
              <a:xfrm rot="5400000">
                <a:off x="3919238" y="3914047"/>
                <a:ext cx="283507" cy="265106"/>
              </a:xfrm>
              <a:prstGeom prst="leftRightArrow">
                <a:avLst>
                  <a:gd name="adj1" fmla="val 42898"/>
                  <a:gd name="adj2" fmla="val 36271"/>
                </a:avLst>
              </a:prstGeom>
              <a:solidFill>
                <a:srgbClr val="C0504D">
                  <a:lumMod val="20000"/>
                  <a:lumOff val="80000"/>
                </a:srgbClr>
              </a:solidFill>
              <a:ln w="12700" cap="flat" cmpd="sng" algn="ctr">
                <a:solidFill>
                  <a:srgbClr val="C0504D">
                    <a:lumMod val="7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15BBE508-1F3A-58E7-5ACA-AF96969F5DEB}"/>
                </a:ext>
              </a:extLst>
            </p:cNvPr>
            <p:cNvSpPr/>
            <p:nvPr/>
          </p:nvSpPr>
          <p:spPr>
            <a:xfrm>
              <a:off x="7028541" y="3882356"/>
              <a:ext cx="831201" cy="327578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ea typeface="Calibri" panose="020F0502020204030204" pitchFamily="34" charset="0"/>
                </a:rPr>
                <a:t>Output Case (2)       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ea typeface="Calibri" panose="020F0502020204030204" pitchFamily="34" charset="0"/>
                </a:rPr>
                <a:t>Total Fuel</a:t>
              </a:r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6FE363D0-881F-03F2-273E-A51B1E24D06F}"/>
                </a:ext>
              </a:extLst>
            </p:cNvPr>
            <p:cNvSpPr/>
            <p:nvPr/>
          </p:nvSpPr>
          <p:spPr>
            <a:xfrm>
              <a:off x="8277676" y="3877536"/>
              <a:ext cx="875713" cy="321433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006DB0"/>
                  </a:solidFill>
                  <a:effectLst/>
                  <a:uLnTx/>
                  <a:uFillTx/>
                  <a:ea typeface="Calibri" panose="020F0502020204030204" pitchFamily="34" charset="0"/>
                </a:rPr>
                <a:t>Output Case (3)       Efficiency Score</a:t>
              </a:r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BD1138B9-8586-075E-2DF9-1CF025842F59}"/>
                </a:ext>
              </a:extLst>
            </p:cNvPr>
            <p:cNvSpPr/>
            <p:nvPr/>
          </p:nvSpPr>
          <p:spPr>
            <a:xfrm>
              <a:off x="5735670" y="3881526"/>
              <a:ext cx="831202" cy="316096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7C9B3F"/>
                  </a:solidFill>
                  <a:effectLst/>
                  <a:uLnTx/>
                  <a:uFillTx/>
                  <a:ea typeface="Calibri" panose="020F0502020204030204" pitchFamily="34" charset="0"/>
                </a:rPr>
                <a:t>Output Case (1)         EngineFuelRate</a:t>
              </a:r>
            </a:p>
          </p:txBody>
        </p:sp>
      </p:grpSp>
      <p:sp>
        <p:nvSpPr>
          <p:cNvPr id="240" name="TextBox 239">
            <a:extLst>
              <a:ext uri="{FF2B5EF4-FFF2-40B4-BE49-F238E27FC236}">
                <a16:creationId xmlns:a16="http://schemas.microsoft.com/office/drawing/2014/main" id="{9B9AFC65-4E8D-8B41-858E-0D8AA4A8EB17}"/>
              </a:ext>
            </a:extLst>
          </p:cNvPr>
          <p:cNvSpPr txBox="1"/>
          <p:nvPr/>
        </p:nvSpPr>
        <p:spPr>
          <a:xfrm>
            <a:off x="775183" y="842911"/>
            <a:ext cx="75936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Workflow</a:t>
            </a:r>
            <a:r>
              <a:rPr kumimoji="0" lang="en-US" sz="1800" b="0" i="0" u="none" strike="noStrike" kern="1200" cap="none" spc="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of Applying XAI for </a:t>
            </a:r>
            <a:r>
              <a:rPr lang="en-US" sz="1800" spc="8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mproving</a:t>
            </a:r>
            <a:r>
              <a:rPr lang="en-US" sz="1800" spc="7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the Vessel’s 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Energy Efficiency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2">
            <a:extLst>
              <a:ext uri="{FF2B5EF4-FFF2-40B4-BE49-F238E27FC236}">
                <a16:creationId xmlns:a16="http://schemas.microsoft.com/office/drawing/2014/main" id="{FAF4F9C4-184D-0BF8-F867-7573A8E274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DE7368CD-0EFD-4356-BCD4-9FE5F856A1D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8503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6D87093-4A99-B00B-18F5-B27B1CDE27B7}"/>
              </a:ext>
            </a:extLst>
          </p:cNvPr>
          <p:cNvSpPr txBox="1"/>
          <p:nvPr/>
        </p:nvSpPr>
        <p:spPr>
          <a:xfrm>
            <a:off x="6615113" y="362430"/>
            <a:ext cx="2274092" cy="3416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0" lvl="0" indent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800" b="1" i="0" kern="1200" dirty="0">
                <a:solidFill>
                  <a:prstClr val="black"/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Predictive Analytics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118F4A1-C147-4960-A162-1A1DE8DE7119}"/>
              </a:ext>
            </a:extLst>
          </p:cNvPr>
          <p:cNvSpPr txBox="1"/>
          <p:nvPr/>
        </p:nvSpPr>
        <p:spPr>
          <a:xfrm>
            <a:off x="396309" y="5798205"/>
            <a:ext cx="839844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i="1" u="none" strike="noStrike" baseline="0" dirty="0">
                <a:latin typeface="CMR10"/>
              </a:rPr>
              <a:t>Shapely values for Regression of Eff-Score</a:t>
            </a:r>
            <a:r>
              <a:rPr lang="en-US" sz="1600" b="1" i="1" u="none" strike="noStrike" baseline="0" dirty="0">
                <a:latin typeface="CMR10"/>
              </a:rPr>
              <a:t> </a:t>
            </a:r>
            <a:r>
              <a:rPr lang="en-US" sz="1400" b="0" i="0" u="none" strike="noStrike" baseline="0" dirty="0">
                <a:latin typeface="CMR10"/>
              </a:rPr>
              <a:t>(Global, where Fuel and Time are</a:t>
            </a:r>
            <a:r>
              <a:rPr lang="en-US" sz="1200" dirty="0">
                <a:latin typeface="CMR10"/>
              </a:rPr>
              <a:t> normalized based on values of all routes)</a:t>
            </a:r>
            <a:endParaRPr lang="sv-SE" sz="1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32C73A8-E51A-49C1-83D0-09EBAB644352}"/>
              </a:ext>
            </a:extLst>
          </p:cNvPr>
          <p:cNvSpPr txBox="1"/>
          <p:nvPr/>
        </p:nvSpPr>
        <p:spPr>
          <a:xfrm>
            <a:off x="396309" y="6028316"/>
            <a:ext cx="83143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0" i="0" u="none" strike="noStrike" baseline="0" dirty="0">
                <a:latin typeface="CMR10"/>
              </a:rPr>
              <a:t>The </a:t>
            </a:r>
            <a:r>
              <a:rPr lang="en-US" sz="1400" b="0" i="0" u="none" strike="noStrike" baseline="0" dirty="0" err="1">
                <a:latin typeface="CMR10"/>
              </a:rPr>
              <a:t>spatio</a:t>
            </a:r>
            <a:r>
              <a:rPr lang="en-US" sz="1400" b="0" i="0" u="none" strike="noStrike" baseline="0" dirty="0">
                <a:latin typeface="CMR10"/>
              </a:rPr>
              <a:t>-temporal aggregation and using the efficiency score  (Global) leads to the </a:t>
            </a:r>
            <a:r>
              <a:rPr lang="en-US" sz="1400" b="1" i="1" dirty="0">
                <a:latin typeface="CMR10"/>
              </a:rPr>
              <a:t>C</a:t>
            </a:r>
            <a:r>
              <a:rPr lang="en-US" b="1" i="1" u="none" strike="noStrike" baseline="0" dirty="0">
                <a:latin typeface="CMR10"/>
              </a:rPr>
              <a:t>ausality</a:t>
            </a:r>
            <a:r>
              <a:rPr lang="en-US" sz="1400" b="0" i="0" u="none" strike="noStrike" baseline="0" dirty="0">
                <a:latin typeface="CMR10"/>
              </a:rPr>
              <a:t> </a:t>
            </a:r>
            <a:endParaRPr lang="sv-SE" sz="1400" dirty="0"/>
          </a:p>
        </p:txBody>
      </p:sp>
      <p:pic>
        <p:nvPicPr>
          <p:cNvPr id="3" name="Picture 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03E45C98-5BBD-B43F-6DF1-49EC1B323B5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100" y="807084"/>
            <a:ext cx="4445631" cy="505690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BE50BB3F-2549-6DC1-8DA0-AEF85D4B6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DE7368CD-0EFD-4356-BCD4-9FE5F856A1D8}" type="slidenum">
              <a:rPr lang="en-US" smtClean="0"/>
              <a:t>27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58B3F42-EC4A-9D3E-7E8A-E83902D9F15D}"/>
              </a:ext>
            </a:extLst>
          </p:cNvPr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</a:t>
            </a:r>
          </a:p>
        </p:txBody>
      </p:sp>
    </p:spTree>
    <p:extLst>
      <p:ext uri="{BB962C8B-B14F-4D97-AF65-F5344CB8AC3E}">
        <p14:creationId xmlns:p14="http://schemas.microsoft.com/office/powerpoint/2010/main" val="6514921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3D437F71-6DE2-3E44-7647-4014D3983DD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789"/>
          <a:stretch/>
        </p:blipFill>
        <p:spPr>
          <a:xfrm>
            <a:off x="4141787" y="3701812"/>
            <a:ext cx="4946652" cy="241034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56A9A66-62BA-F73A-E3E1-B930794290A0}"/>
              </a:ext>
            </a:extLst>
          </p:cNvPr>
          <p:cNvSpPr txBox="1"/>
          <p:nvPr/>
        </p:nvSpPr>
        <p:spPr>
          <a:xfrm>
            <a:off x="48038" y="498195"/>
            <a:ext cx="3083187" cy="59400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sv-SE" sz="1600" b="1" dirty="0"/>
              <a:t>Effeciency Score </a:t>
            </a:r>
            <a:r>
              <a:rPr lang="en-US" sz="1600" b="1" dirty="0">
                <a:solidFill>
                  <a:prstClr val="black"/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 </a:t>
            </a:r>
          </a:p>
          <a:p>
            <a:pPr marL="0" lvl="0" indent="0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400" i="1" kern="1200" dirty="0">
                <a:solidFill>
                  <a:prstClr val="black"/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It is calculated once for</a:t>
            </a:r>
            <a:r>
              <a:rPr lang="en-US" sz="1400" i="1" dirty="0">
                <a:solidFill>
                  <a:prstClr val="black"/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 the entire route.</a:t>
            </a:r>
            <a:endParaRPr lang="en-US" sz="1400" i="1" kern="1200" dirty="0">
              <a:solidFill>
                <a:prstClr val="black"/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857CC7-CEC6-52F4-EAD6-5031F4ED51B2}"/>
              </a:ext>
            </a:extLst>
          </p:cNvPr>
          <p:cNvSpPr txBox="1"/>
          <p:nvPr/>
        </p:nvSpPr>
        <p:spPr>
          <a:xfrm>
            <a:off x="6615113" y="362430"/>
            <a:ext cx="2274092" cy="3416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0" lvl="0" indent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800" b="1" i="0" kern="1200" dirty="0">
                <a:solidFill>
                  <a:prstClr val="black"/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Predictive Analytics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A88ECD-1DD8-DC16-6E5C-2634DE1D633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511"/>
          <a:stretch/>
        </p:blipFill>
        <p:spPr>
          <a:xfrm>
            <a:off x="4134264" y="978346"/>
            <a:ext cx="4961698" cy="241034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1FC05EDB-F53D-44A6-75E9-95C9E124BC5E}"/>
              </a:ext>
            </a:extLst>
          </p:cNvPr>
          <p:cNvGrpSpPr/>
          <p:nvPr/>
        </p:nvGrpSpPr>
        <p:grpSpPr>
          <a:xfrm>
            <a:off x="36394" y="1273791"/>
            <a:ext cx="4025747" cy="2910386"/>
            <a:chOff x="4805751" y="885495"/>
            <a:chExt cx="4284274" cy="3556206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91FA2006-FA55-E2A4-013B-86A3EB24760B}"/>
                </a:ext>
              </a:extLst>
            </p:cNvPr>
            <p:cNvGrpSpPr/>
            <p:nvPr/>
          </p:nvGrpSpPr>
          <p:grpSpPr>
            <a:xfrm>
              <a:off x="4805751" y="885495"/>
              <a:ext cx="4284274" cy="3556206"/>
              <a:chOff x="4805751" y="885495"/>
              <a:chExt cx="4284274" cy="3556206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11704324-6C57-1D80-2121-D99D8C227C75}"/>
                  </a:ext>
                </a:extLst>
              </p:cNvPr>
              <p:cNvGrpSpPr/>
              <p:nvPr/>
            </p:nvGrpSpPr>
            <p:grpSpPr>
              <a:xfrm>
                <a:off x="6179218" y="885495"/>
                <a:ext cx="2910807" cy="3556206"/>
                <a:chOff x="6233193" y="989531"/>
                <a:chExt cx="2910807" cy="3556206"/>
              </a:xfrm>
            </p:grpSpPr>
            <p:sp>
              <p:nvSpPr>
                <p:cNvPr id="15" name="Arrow: Curved Up 14">
                  <a:extLst>
                    <a:ext uri="{FF2B5EF4-FFF2-40B4-BE49-F238E27FC236}">
                      <a16:creationId xmlns:a16="http://schemas.microsoft.com/office/drawing/2014/main" id="{F9BEE2CA-9008-F383-2815-409DE65D9EA1}"/>
                    </a:ext>
                  </a:extLst>
                </p:cNvPr>
                <p:cNvSpPr/>
                <p:nvPr/>
              </p:nvSpPr>
              <p:spPr>
                <a:xfrm flipV="1">
                  <a:off x="6233193" y="989531"/>
                  <a:ext cx="1589451" cy="596055"/>
                </a:xfrm>
                <a:prstGeom prst="curvedUpArrow">
                  <a:avLst>
                    <a:gd name="adj1" fmla="val 23597"/>
                    <a:gd name="adj2" fmla="val 88760"/>
                    <a:gd name="adj3" fmla="val 38741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pic>
              <p:nvPicPr>
                <p:cNvPr id="16" name="Picture 15">
                  <a:extLst>
                    <a:ext uri="{FF2B5EF4-FFF2-40B4-BE49-F238E27FC236}">
                      <a16:creationId xmlns:a16="http://schemas.microsoft.com/office/drawing/2014/main" id="{87123BE4-0072-EF29-5981-4C2163843D6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406568" y="1665440"/>
                  <a:ext cx="2737432" cy="2880297"/>
                </a:xfrm>
                <a:prstGeom prst="rect">
                  <a:avLst/>
                </a:prstGeom>
              </p:spPr>
            </p:pic>
          </p:grp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B2C1DCC3-470F-282D-DD72-84515691EBB3}"/>
                  </a:ext>
                </a:extLst>
              </p:cNvPr>
              <p:cNvGrpSpPr/>
              <p:nvPr/>
            </p:nvGrpSpPr>
            <p:grpSpPr>
              <a:xfrm>
                <a:off x="4805751" y="1164161"/>
                <a:ext cx="1809362" cy="1986203"/>
                <a:chOff x="3430236" y="368250"/>
                <a:chExt cx="3103937" cy="3103937"/>
              </a:xfrm>
            </p:grpSpPr>
            <p:pic>
              <p:nvPicPr>
                <p:cNvPr id="11" name="Picture 10" descr="Map&#10;&#10;Description automatically generated">
                  <a:extLst>
                    <a:ext uri="{FF2B5EF4-FFF2-40B4-BE49-F238E27FC236}">
                      <a16:creationId xmlns:a16="http://schemas.microsoft.com/office/drawing/2014/main" id="{A3A801D6-79C6-E7CF-4F62-2C8C21277B6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430236" y="368250"/>
                  <a:ext cx="3103937" cy="3103937"/>
                </a:xfrm>
                <a:prstGeom prst="rect">
                  <a:avLst/>
                </a:prstGeom>
              </p:spPr>
            </p:pic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AC662E24-5741-17D6-5D17-A5143F3AC803}"/>
                    </a:ext>
                  </a:extLst>
                </p:cNvPr>
                <p:cNvSpPr txBox="1"/>
                <p:nvPr/>
              </p:nvSpPr>
              <p:spPr>
                <a:xfrm rot="16200000">
                  <a:off x="5422784" y="1823504"/>
                  <a:ext cx="1920295" cy="2921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600" dirty="0"/>
                    <a:t>EngineFuelRate (L/H)</a:t>
                  </a:r>
                  <a:endParaRPr lang="sv-SE" sz="600" dirty="0"/>
                </a:p>
              </p:txBody>
            </p:sp>
          </p:grp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1629A04-0B1C-F115-DC15-FBDBEF8DEF7A}"/>
                </a:ext>
              </a:extLst>
            </p:cNvPr>
            <p:cNvSpPr txBox="1"/>
            <p:nvPr/>
          </p:nvSpPr>
          <p:spPr>
            <a:xfrm rot="16200000">
              <a:off x="8245032" y="2842940"/>
              <a:ext cx="142875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EngineFuelRate</a:t>
              </a:r>
              <a:r>
                <a:rPr lang="en-US" sz="600" dirty="0"/>
                <a:t> (L/H)</a:t>
              </a:r>
              <a:endParaRPr lang="sv-SE" sz="6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96667AD-8035-2CB0-FE90-0A0B645801FD}"/>
                  </a:ext>
                </a:extLst>
              </p:cNvPr>
              <p:cNvSpPr txBox="1"/>
              <p:nvPr/>
            </p:nvSpPr>
            <p:spPr>
              <a:xfrm>
                <a:off x="48038" y="4580063"/>
                <a:ext cx="3978087" cy="533544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𝐸𝑓</m:t>
                    </m:r>
                    <m:sSub>
                      <m:sSubPr>
                        <m:ctrlPr>
                          <a:rPr lang="en-US" sz="1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 dirty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400" i="1" dirty="0">
                            <a:latin typeface="Cambria Math" panose="02040503050406030204" pitchFamily="18" charset="0"/>
                          </a:rPr>
                          <m:t>𝐶𝑜𝑠𝑡</m:t>
                        </m:r>
                      </m:sub>
                    </m:sSub>
                    <m:r>
                      <a:rPr lang="en-US" sz="1400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𝐹𝑢𝑒</m:t>
                        </m:r>
                        <m:sSub>
                          <m:sSubPr>
                            <m:ctrlPr>
                              <a:rPr lang="en-US" i="1" dirty="0" err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err="1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𝑇𝑜𝑡𝑎𝑙</m:t>
                            </m:r>
                          </m:e>
                          <m:sub>
                            <m:r>
                              <a:rPr lang="en-US" i="1" dirty="0" err="1">
                                <a:latin typeface="Cambria Math" panose="02040503050406030204" pitchFamily="18" charset="0"/>
                              </a:rPr>
                              <m:t>𝑛𝑜𝑟𝑚</m:t>
                            </m:r>
                          </m:sub>
                        </m:s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∗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𝑇𝑖𝑚𝑒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𝑇𝑜𝑡𝑎𝑙</m:t>
                            </m:r>
                          </m:e>
                          <m:sub>
                            <m:r>
                              <a:rPr lang="en-US" i="1" dirty="0" err="1">
                                <a:latin typeface="Cambria Math" panose="02040503050406030204" pitchFamily="18" charset="0"/>
                              </a:rPr>
                              <m:t>𝑛𝑜𝑟𝑚</m:t>
                            </m:r>
                          </m:sub>
                        </m:s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𝐹𝑢𝑒</m:t>
                        </m:r>
                        <m:sSub>
                          <m:sSubPr>
                            <m:ctrlPr>
                              <a:rPr lang="en-US" i="1" dirty="0" err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err="1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𝑇𝑜𝑡𝑎𝑙</m:t>
                            </m:r>
                          </m:e>
                          <m:sub>
                            <m:r>
                              <a:rPr lang="en-US" i="1" dirty="0" err="1">
                                <a:latin typeface="Cambria Math" panose="02040503050406030204" pitchFamily="18" charset="0"/>
                              </a:rPr>
                              <m:t>𝑛𝑜𝑟𝑚</m:t>
                            </m:r>
                          </m:sub>
                        </m:s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+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𝑇𝑖𝑚𝑒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𝑇𝑜𝑡𝑎𝑙</m:t>
                            </m:r>
                          </m:e>
                          <m:sub>
                            <m:r>
                              <a:rPr lang="en-US" i="1" dirty="0" err="1">
                                <a:latin typeface="Cambria Math" panose="02040503050406030204" pitchFamily="18" charset="0"/>
                              </a:rPr>
                              <m:t>𝑛𝑜𝑟𝑚</m:t>
                            </m:r>
                          </m:sub>
                        </m:s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96667AD-8035-2CB0-FE90-0A0B645801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38" y="4580063"/>
                <a:ext cx="3978087" cy="533544"/>
              </a:xfrm>
              <a:prstGeom prst="rect">
                <a:avLst/>
              </a:prstGeom>
              <a:blipFill>
                <a:blip r:embed="rId6"/>
                <a:stretch>
                  <a:fillRect b="-4444"/>
                </a:stretch>
              </a:blipFill>
              <a:ln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0AA608E-55EB-25F8-35EB-C5B4A975974F}"/>
                  </a:ext>
                </a:extLst>
              </p:cNvPr>
              <p:cNvSpPr txBox="1"/>
              <p:nvPr/>
            </p:nvSpPr>
            <p:spPr>
              <a:xfrm>
                <a:off x="36394" y="5270765"/>
                <a:ext cx="2947989" cy="369332"/>
              </a:xfrm>
              <a:prstGeom prst="rect">
                <a:avLst/>
              </a:prstGeom>
              <a:noFill/>
              <a:ln w="12700">
                <a:solidFill>
                  <a:schemeClr val="accent6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𝐸𝑓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𝑠𝑐𝑜𝑟𝑒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=1−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𝐸𝑓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𝐶𝑜𝑠𝑡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0AA608E-55EB-25F8-35EB-C5B4A97597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94" y="5270765"/>
                <a:ext cx="2947989" cy="369332"/>
              </a:xfrm>
              <a:prstGeom prst="rect">
                <a:avLst/>
              </a:prstGeom>
              <a:blipFill>
                <a:blip r:embed="rId7"/>
                <a:stretch>
                  <a:fillRect b="-11290"/>
                </a:stretch>
              </a:blipFill>
              <a:ln w="12700">
                <a:solidFill>
                  <a:schemeClr val="accent6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1378700A-D9BB-C8BF-D4C8-E9DE000CE0C9}"/>
              </a:ext>
            </a:extLst>
          </p:cNvPr>
          <p:cNvSpPr txBox="1"/>
          <p:nvPr/>
        </p:nvSpPr>
        <p:spPr>
          <a:xfrm>
            <a:off x="0" y="4106725"/>
            <a:ext cx="24473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1754 sequences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(Routes)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Slide Number Placeholder 2">
            <a:extLst>
              <a:ext uri="{FF2B5EF4-FFF2-40B4-BE49-F238E27FC236}">
                <a16:creationId xmlns:a16="http://schemas.microsoft.com/office/drawing/2014/main" id="{A7B519FD-521D-C632-2BB7-BCFB612BD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DE7368CD-0EFD-4356-BCD4-9FE5F856A1D8}" type="slidenum">
              <a:rPr lang="en-US" smtClean="0"/>
              <a:t>28</a:t>
            </a:fld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3339904-B8CF-9069-99FB-F2A8C684274C}"/>
              </a:ext>
            </a:extLst>
          </p:cNvPr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</a:t>
            </a:r>
          </a:p>
        </p:txBody>
      </p:sp>
    </p:spTree>
    <p:extLst>
      <p:ext uri="{BB962C8B-B14F-4D97-AF65-F5344CB8AC3E}">
        <p14:creationId xmlns:p14="http://schemas.microsoft.com/office/powerpoint/2010/main" val="11580733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143DFB6B-215A-4F9E-3D08-82928B1DE898}"/>
              </a:ext>
            </a:extLst>
          </p:cNvPr>
          <p:cNvGrpSpPr/>
          <p:nvPr/>
        </p:nvGrpSpPr>
        <p:grpSpPr>
          <a:xfrm>
            <a:off x="2249359" y="937227"/>
            <a:ext cx="5077323" cy="5595405"/>
            <a:chOff x="2249359" y="425882"/>
            <a:chExt cx="5077323" cy="5595405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BF9DA5AF-461F-B01F-BC56-03A4659ABB8E}"/>
                </a:ext>
              </a:extLst>
            </p:cNvPr>
            <p:cNvGrpSpPr/>
            <p:nvPr/>
          </p:nvGrpSpPr>
          <p:grpSpPr>
            <a:xfrm>
              <a:off x="2249359" y="425882"/>
              <a:ext cx="5077323" cy="5595405"/>
              <a:chOff x="2249359" y="425882"/>
              <a:chExt cx="5077323" cy="5595405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EDCA3FEF-DEBB-45C7-3000-0A48609A8A22}"/>
                  </a:ext>
                </a:extLst>
              </p:cNvPr>
              <p:cNvGrpSpPr/>
              <p:nvPr/>
            </p:nvGrpSpPr>
            <p:grpSpPr>
              <a:xfrm>
                <a:off x="3519911" y="425882"/>
                <a:ext cx="2492249" cy="446169"/>
                <a:chOff x="4454585" y="772998"/>
                <a:chExt cx="2707343" cy="646331"/>
              </a:xfrm>
              <a:solidFill>
                <a:schemeClr val="tx2">
                  <a:lumMod val="20000"/>
                  <a:lumOff val="80000"/>
                </a:schemeClr>
              </a:solidFill>
            </p:grpSpPr>
            <p:sp>
              <p:nvSpPr>
                <p:cNvPr id="4" name="Rectangle: Rounded Corners 3">
                  <a:extLst>
                    <a:ext uri="{FF2B5EF4-FFF2-40B4-BE49-F238E27FC236}">
                      <a16:creationId xmlns:a16="http://schemas.microsoft.com/office/drawing/2014/main" id="{1A834518-7731-69E9-BBBB-4E6540350548}"/>
                    </a:ext>
                  </a:extLst>
                </p:cNvPr>
                <p:cNvSpPr/>
                <p:nvPr/>
              </p:nvSpPr>
              <p:spPr>
                <a:xfrm>
                  <a:off x="4454585" y="772998"/>
                  <a:ext cx="2707343" cy="646331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018E2E10-5FD2-3CBA-9813-36A23BD43613}"/>
                    </a:ext>
                  </a:extLst>
                </p:cNvPr>
                <p:cNvSpPr txBox="1"/>
                <p:nvPr/>
              </p:nvSpPr>
              <p:spPr>
                <a:xfrm>
                  <a:off x="4658803" y="806908"/>
                  <a:ext cx="2346680" cy="535023"/>
                </a:xfrm>
                <a:prstGeom prst="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Gill Sans MT" panose="020B0502020104020203" pitchFamily="34" charset="0"/>
                      <a:cs typeface="Times New Roman" panose="02020603050405020304" pitchFamily="18" charset="0"/>
                    </a:rPr>
                    <a:t>Problem Formulation</a:t>
                  </a:r>
                </a:p>
              </p:txBody>
            </p:sp>
          </p:grp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E9B5500D-67FD-21CA-E48C-7897F220E8F7}"/>
                  </a:ext>
                </a:extLst>
              </p:cNvPr>
              <p:cNvGrpSpPr/>
              <p:nvPr/>
            </p:nvGrpSpPr>
            <p:grpSpPr>
              <a:xfrm>
                <a:off x="3023826" y="914355"/>
                <a:ext cx="3528392" cy="649189"/>
                <a:chOff x="4067944" y="700672"/>
                <a:chExt cx="3528392" cy="649189"/>
              </a:xfrm>
              <a:solidFill>
                <a:srgbClr val="92D050"/>
              </a:solidFill>
            </p:grpSpPr>
            <p:sp>
              <p:nvSpPr>
                <p:cNvPr id="7" name="Rectangle: Rounded Corners 6">
                  <a:extLst>
                    <a:ext uri="{FF2B5EF4-FFF2-40B4-BE49-F238E27FC236}">
                      <a16:creationId xmlns:a16="http://schemas.microsoft.com/office/drawing/2014/main" id="{F3E9AA56-67C5-1A85-1A63-93D4B36ACA8F}"/>
                    </a:ext>
                  </a:extLst>
                </p:cNvPr>
                <p:cNvSpPr/>
                <p:nvPr/>
              </p:nvSpPr>
              <p:spPr>
                <a:xfrm>
                  <a:off x="4067944" y="703530"/>
                  <a:ext cx="3528392" cy="646331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C1582C0E-23EC-94B8-3F32-BBBAD9A1BC7F}"/>
                    </a:ext>
                  </a:extLst>
                </p:cNvPr>
                <p:cNvSpPr txBox="1"/>
                <p:nvPr/>
              </p:nvSpPr>
              <p:spPr>
                <a:xfrm>
                  <a:off x="4175956" y="700672"/>
                  <a:ext cx="3312368" cy="646331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1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Gill Sans MT" panose="020B0502020104020203" pitchFamily="34" charset="0"/>
                      <a:cs typeface="Times New Roman" panose="02020603050405020304" pitchFamily="18" charset="0"/>
                    </a:rPr>
                    <a:t>Objective Function: </a:t>
                  </a:r>
                </a:p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Gill Sans MT" panose="020B0502020104020203" pitchFamily="34" charset="0"/>
                      <a:cs typeface="Times New Roman" panose="02020603050405020304" pitchFamily="18" charset="0"/>
                    </a:rPr>
                    <a:t>Minimizing the fuel consumption</a:t>
                  </a:r>
                </a:p>
              </p:txBody>
            </p:sp>
          </p:grp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AC923013-6F85-4821-D74C-7C8C74BC94CB}"/>
                  </a:ext>
                </a:extLst>
              </p:cNvPr>
              <p:cNvGrpSpPr/>
              <p:nvPr/>
            </p:nvGrpSpPr>
            <p:grpSpPr>
              <a:xfrm>
                <a:off x="2249359" y="1746892"/>
                <a:ext cx="5077323" cy="3303127"/>
                <a:chOff x="4025078" y="1330702"/>
                <a:chExt cx="3456384" cy="1855866"/>
              </a:xfrm>
              <a:noFill/>
            </p:grpSpPr>
            <p:sp>
              <p:nvSpPr>
                <p:cNvPr id="10" name="Rectangle: Rounded Corners 9">
                  <a:extLst>
                    <a:ext uri="{FF2B5EF4-FFF2-40B4-BE49-F238E27FC236}">
                      <a16:creationId xmlns:a16="http://schemas.microsoft.com/office/drawing/2014/main" id="{5C0BD412-B352-5C07-0751-6334E2984F85}"/>
                    </a:ext>
                  </a:extLst>
                </p:cNvPr>
                <p:cNvSpPr/>
                <p:nvPr/>
              </p:nvSpPr>
              <p:spPr>
                <a:xfrm>
                  <a:off x="4025078" y="1365025"/>
                  <a:ext cx="3456384" cy="1821543"/>
                </a:xfrm>
                <a:prstGeom prst="round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F7D2CA35-CB7B-1B28-D188-096E3FEFD985}"/>
                    </a:ext>
                  </a:extLst>
                </p:cNvPr>
                <p:cNvSpPr txBox="1"/>
                <p:nvPr/>
              </p:nvSpPr>
              <p:spPr>
                <a:xfrm>
                  <a:off x="4664267" y="1330702"/>
                  <a:ext cx="2125571" cy="20751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0" lang="en-US" sz="1800" b="0" i="0" u="none" strike="noStrike" kern="0" cap="none" spc="0" normalizeH="0" baseline="0" noProof="0" dirty="0">
                      <a:solidFill>
                        <a:prstClr val="black"/>
                      </a:solidFill>
                      <a:effectLst/>
                      <a:uLnTx/>
                      <a:uFillTx/>
                      <a:latin typeface="Gill Sans MT" panose="020B0502020104020203" pitchFamily="34" charset="0"/>
                      <a:cs typeface="Times New Roman" panose="02020603050405020304" pitchFamily="18" charset="0"/>
                    </a:rPr>
                    <a:t>Solutions</a:t>
                  </a:r>
                  <a:r>
                    <a:rPr kumimoji="0" lang="en-US" sz="1600" b="0" i="0" u="none" strike="noStrike" kern="0" cap="none" spc="0" normalizeH="0" baseline="0" noProof="0" dirty="0">
                      <a:solidFill>
                        <a:prstClr val="black"/>
                      </a:solidFill>
                      <a:effectLst/>
                      <a:uLnTx/>
                      <a:uFillTx/>
                      <a:latin typeface="Gill Sans MT" panose="020B0502020104020203" pitchFamily="34" charset="0"/>
                      <a:cs typeface="Times New Roman" panose="02020603050405020304" pitchFamily="18" charset="0"/>
                    </a:rPr>
                    <a:t> </a:t>
                  </a:r>
                  <a:r>
                    <a:rPr kumimoji="0" lang="en-US" sz="1800" b="0" i="0" u="none" strike="noStrike" kern="0" cap="none" spc="0" normalizeH="0" baseline="0" noProof="0" dirty="0">
                      <a:solidFill>
                        <a:prstClr val="black"/>
                      </a:solidFill>
                      <a:effectLst/>
                      <a:uLnTx/>
                      <a:uFillTx/>
                      <a:latin typeface="Gill Sans MT" panose="020B0502020104020203" pitchFamily="34" charset="0"/>
                      <a:cs typeface="Times New Roman" panose="02020603050405020304" pitchFamily="18" charset="0"/>
                    </a:rPr>
                    <a:t>Finding</a:t>
                  </a:r>
                </a:p>
              </p:txBody>
            </p:sp>
          </p:grp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3816047-8E22-AC37-531E-4F75DDA9C14C}"/>
                  </a:ext>
                </a:extLst>
              </p:cNvPr>
              <p:cNvSpPr txBox="1"/>
              <p:nvPr/>
            </p:nvSpPr>
            <p:spPr>
              <a:xfrm>
                <a:off x="3311854" y="3066355"/>
                <a:ext cx="2952328" cy="64633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i="1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Gill Sans MT" panose="020B0502020104020203" pitchFamily="34" charset="0"/>
                    <a:cs typeface="Times New Roman" panose="02020603050405020304" pitchFamily="18" charset="0"/>
                  </a:rPr>
                  <a:t>Control variables</a:t>
                </a:r>
                <a:r>
                  <a:rPr kumimoji="0" lang="en-US" sz="1800" b="0" i="1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Gill Sans MT" panose="020B0502020104020203" pitchFamily="34" charset="0"/>
                    <a:cs typeface="Times New Roman" panose="02020603050405020304" pitchFamily="18" charset="0"/>
                  </a:rPr>
                  <a:t>: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kern="0" dirty="0">
                    <a:solidFill>
                      <a:prstClr val="black"/>
                    </a:solidFill>
                    <a:latin typeface="Gill Sans MT" panose="020B0502020104020203" pitchFamily="34" charset="0"/>
                    <a:cs typeface="Times New Roman" panose="02020603050405020304" pitchFamily="18" charset="0"/>
                  </a:rPr>
                  <a:t>S</a:t>
                </a: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Gill Sans MT" panose="020B0502020104020203" pitchFamily="34" charset="0"/>
                    <a:cs typeface="Times New Roman" panose="02020603050405020304" pitchFamily="18" charset="0"/>
                  </a:rPr>
                  <a:t>hip’s speed and course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23BF876-BFC4-6BB9-30F6-6759CD6DFFFA}"/>
                  </a:ext>
                </a:extLst>
              </p:cNvPr>
              <p:cNvSpPr txBox="1"/>
              <p:nvPr/>
            </p:nvSpPr>
            <p:spPr>
              <a:xfrm>
                <a:off x="2361870" y="3720667"/>
                <a:ext cx="4852297" cy="923330"/>
              </a:xfrm>
              <a:prstGeom prst="rect">
                <a:avLst/>
              </a:prstGeom>
              <a:noFill/>
              <a:ln>
                <a:noFill/>
                <a:prstDash val="dash"/>
              </a:ln>
            </p:spPr>
            <p:txBody>
              <a:bodyPr wrap="square">
                <a:spAutoFit/>
              </a:bodyPr>
              <a:lstStyle/>
              <a:p>
                <a:pPr marR="0" lvl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i="1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Gill Sans MT" panose="020B0502020104020203" pitchFamily="34" charset="0"/>
                    <a:cs typeface="Times New Roman" panose="02020603050405020304" pitchFamily="18" charset="0"/>
                  </a:rPr>
                  <a:t>Constraints</a:t>
                </a:r>
                <a:r>
                  <a:rPr kumimoji="0" lang="en-US" sz="1800" b="0" i="1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Gill Sans MT" panose="020B0502020104020203" pitchFamily="34" charset="0"/>
                    <a:cs typeface="Times New Roman" panose="02020603050405020304" pitchFamily="18" charset="0"/>
                  </a:rPr>
                  <a:t>: </a:t>
                </a:r>
              </a:p>
              <a:p>
                <a:pPr marR="0" lvl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kern="0" dirty="0">
                    <a:solidFill>
                      <a:prstClr val="black"/>
                    </a:solidFill>
                    <a:latin typeface="Gill Sans MT" panose="020B0502020104020203" pitchFamily="34" charset="0"/>
                    <a:cs typeface="Times New Roman" panose="02020603050405020304" pitchFamily="18" charset="0"/>
                  </a:rPr>
                  <a:t>A</a:t>
                </a:r>
                <a:r>
                  <a:rPr kumimoji="0" lang="en-US" sz="1800" b="0" i="0" u="none" strike="noStrike" kern="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Gill Sans MT" panose="020B0502020104020203" pitchFamily="34" charset="0"/>
                    <a:cs typeface="Times New Roman" panose="02020603050405020304" pitchFamily="18" charset="0"/>
                  </a:rPr>
                  <a:t>rrival</a:t>
                </a: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Gill Sans MT" panose="020B0502020104020203" pitchFamily="34" charset="0"/>
                    <a:cs typeface="Times New Roman" panose="02020603050405020304" pitchFamily="18" charset="0"/>
                  </a:rPr>
                  <a:t> time, geographic, safety, </a:t>
                </a:r>
                <a:r>
                  <a:rPr kumimoji="0" lang="en-US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Gill Sans MT" panose="020B0502020104020203" pitchFamily="34" charset="0"/>
                    <a:cs typeface="Times New Roman" panose="02020603050405020304" pitchFamily="18" charset="0"/>
                  </a:rPr>
                  <a:t>route</a:t>
                </a: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Gill Sans MT" panose="020B0502020104020203" pitchFamily="34" charset="0"/>
                    <a:cs typeface="Times New Roman" panose="02020603050405020304" pitchFamily="18" charset="0"/>
                  </a:rPr>
                  <a:t> smoothness, the ship’s roll</a:t>
                </a:r>
                <a:r>
                  <a:rPr lang="en-US" sz="1800" kern="0" dirty="0">
                    <a:solidFill>
                      <a:prstClr val="black"/>
                    </a:solidFill>
                    <a:latin typeface="Gill Sans MT" panose="020B0502020104020203" pitchFamily="34" charset="0"/>
                    <a:cs typeface="Times New Roman" panose="02020603050405020304" pitchFamily="18" charset="0"/>
                  </a:rPr>
                  <a:t>, and th</a:t>
                </a:r>
                <a:r>
                  <a:rPr lang="en-US" kern="0" dirty="0">
                    <a:solidFill>
                      <a:prstClr val="black"/>
                    </a:solidFill>
                    <a:latin typeface="Gill Sans MT" panose="020B0502020104020203" pitchFamily="34" charset="0"/>
                    <a:cs typeface="Times New Roman" panose="02020603050405020304" pitchFamily="18" charset="0"/>
                  </a:rPr>
                  <a:t>e </a:t>
                </a: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Gill Sans MT" panose="020B0502020104020203" pitchFamily="34" charset="0"/>
                    <a:cs typeface="Times New Roman" panose="02020603050405020304" pitchFamily="18" charset="0"/>
                  </a:rPr>
                  <a:t>engine power</a:t>
                </a: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Gill Sans MT" panose="020B0502020104020203" pitchFamily="34" charset="0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8690F834-5E05-C95C-D99B-4CC704C4D6E2}"/>
                  </a:ext>
                </a:extLst>
              </p:cNvPr>
              <p:cNvGrpSpPr/>
              <p:nvPr/>
            </p:nvGrpSpPr>
            <p:grpSpPr>
              <a:xfrm>
                <a:off x="3199083" y="5281328"/>
                <a:ext cx="3461149" cy="739959"/>
                <a:chOff x="4244247" y="917136"/>
                <a:chExt cx="3331553" cy="768726"/>
              </a:xfrm>
              <a:solidFill>
                <a:schemeClr val="accent3">
                  <a:lumMod val="40000"/>
                  <a:lumOff val="60000"/>
                </a:schemeClr>
              </a:solidFill>
            </p:grpSpPr>
            <p:sp>
              <p:nvSpPr>
                <p:cNvPr id="15" name="Rectangle: Rounded Corners 14">
                  <a:extLst>
                    <a:ext uri="{FF2B5EF4-FFF2-40B4-BE49-F238E27FC236}">
                      <a16:creationId xmlns:a16="http://schemas.microsoft.com/office/drawing/2014/main" id="{FB865D0D-F912-A5BB-B38C-22E3E71A3FC2}"/>
                    </a:ext>
                  </a:extLst>
                </p:cNvPr>
                <p:cNvSpPr/>
                <p:nvPr/>
              </p:nvSpPr>
              <p:spPr>
                <a:xfrm>
                  <a:off x="4244247" y="917136"/>
                  <a:ext cx="3331553" cy="768726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B7E2ED21-2B0F-C6F4-2F3D-C4679F8C2D02}"/>
                    </a:ext>
                  </a:extLst>
                </p:cNvPr>
                <p:cNvSpPr txBox="1"/>
                <p:nvPr/>
              </p:nvSpPr>
              <p:spPr>
                <a:xfrm>
                  <a:off x="4581383" y="937790"/>
                  <a:ext cx="2657980" cy="671458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1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Gill Sans MT" panose="020B0502020104020203" pitchFamily="34" charset="0"/>
                      <a:cs typeface="Times New Roman" panose="02020603050405020304" pitchFamily="18" charset="0"/>
                    </a:rPr>
                    <a:t>Objective: </a:t>
                  </a:r>
                </a:p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Gill Sans MT" panose="020B0502020104020203" pitchFamily="34" charset="0"/>
                      <a:cs typeface="Times New Roman" panose="02020603050405020304" pitchFamily="18" charset="0"/>
                    </a:rPr>
                    <a:t>Minimum fuel consumption</a:t>
                  </a:r>
                </a:p>
              </p:txBody>
            </p:sp>
          </p:grpSp>
          <p:sp>
            <p:nvSpPr>
              <p:cNvPr id="17" name="Arrow: Right 16">
                <a:extLst>
                  <a:ext uri="{FF2B5EF4-FFF2-40B4-BE49-F238E27FC236}">
                    <a16:creationId xmlns:a16="http://schemas.microsoft.com/office/drawing/2014/main" id="{FA47D425-A15F-7C19-7C0C-2FC1F1129384}"/>
                  </a:ext>
                </a:extLst>
              </p:cNvPr>
              <p:cNvSpPr/>
              <p:nvPr/>
            </p:nvSpPr>
            <p:spPr>
              <a:xfrm rot="5400000">
                <a:off x="4656456" y="1557400"/>
                <a:ext cx="186104" cy="244727"/>
              </a:xfrm>
              <a:prstGeom prst="rightArrow">
                <a:avLst/>
              </a:prstGeom>
              <a:solidFill>
                <a:schemeClr val="tx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22BBEA"/>
                  </a:solidFill>
                </a:endParaRPr>
              </a:p>
            </p:txBody>
          </p:sp>
          <p:sp>
            <p:nvSpPr>
              <p:cNvPr id="18" name="Arrow: Right 17">
                <a:extLst>
                  <a:ext uri="{FF2B5EF4-FFF2-40B4-BE49-F238E27FC236}">
                    <a16:creationId xmlns:a16="http://schemas.microsoft.com/office/drawing/2014/main" id="{BE9E2ED3-2B4C-6189-2A99-C7B5D2AC4B7A}"/>
                  </a:ext>
                </a:extLst>
              </p:cNvPr>
              <p:cNvSpPr/>
              <p:nvPr/>
            </p:nvSpPr>
            <p:spPr>
              <a:xfrm rot="5400000">
                <a:off x="4797867" y="5018655"/>
                <a:ext cx="186104" cy="244727"/>
              </a:xfrm>
              <a:prstGeom prst="rightArrow">
                <a:avLst/>
              </a:prstGeom>
              <a:solidFill>
                <a:schemeClr val="tx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22BBEA"/>
                  </a:solidFill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8B70817-0688-C79A-35F0-A3C9BC02A991}"/>
                  </a:ext>
                </a:extLst>
              </p:cNvPr>
              <p:cNvSpPr txBox="1"/>
              <p:nvPr/>
            </p:nvSpPr>
            <p:spPr>
              <a:xfrm>
                <a:off x="2249359" y="2092950"/>
                <a:ext cx="5077323" cy="923330"/>
              </a:xfrm>
              <a:prstGeom prst="rect">
                <a:avLst/>
              </a:prstGeom>
              <a:noFill/>
              <a:ln>
                <a:noFill/>
                <a:prstDash val="dash"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kumimoji="0" lang="en-US" sz="1800" b="0" i="1" u="none" strike="noStrike" kern="0" cap="none" spc="0" normalizeH="0" baseline="0" noProof="0" dirty="0">
                    <a:solidFill>
                      <a:prstClr val="black"/>
                    </a:solidFill>
                    <a:effectLst/>
                    <a:uLnTx/>
                    <a:uFillTx/>
                    <a:latin typeface="Gill Sans MT" panose="020B0502020104020203" pitchFamily="34" charset="0"/>
                    <a:cs typeface="Times New Roman" panose="02020603050405020304" pitchFamily="18" charset="0"/>
                  </a:rPr>
                  <a:t>Solving algorithm:</a:t>
                </a:r>
              </a:p>
              <a:p>
                <a:pPr algn="ctr"/>
                <a:r>
                  <a:rPr kumimoji="0" lang="en-US" sz="1800" b="0" i="0" u="none" strike="noStrike" kern="0" cap="none" spc="0" normalizeH="0" baseline="0" noProof="0" dirty="0">
                    <a:solidFill>
                      <a:prstClr val="black"/>
                    </a:solidFill>
                    <a:effectLst/>
                    <a:uLnTx/>
                    <a:uFillTx/>
                    <a:latin typeface="Gill Sans MT" panose="020B0502020104020203" pitchFamily="34" charset="0"/>
                    <a:cs typeface="Times New Roman" panose="02020603050405020304" pitchFamily="18" charset="0"/>
                  </a:rPr>
                  <a:t>Modeling </a:t>
                </a:r>
                <a:r>
                  <a:rPr lang="en-US" kern="0" dirty="0">
                    <a:solidFill>
                      <a:prstClr val="black"/>
                    </a:solidFill>
                    <a:latin typeface="Gill Sans MT" panose="020B0502020104020203" pitchFamily="34" charset="0"/>
                    <a:cs typeface="Times New Roman" panose="02020603050405020304" pitchFamily="18" charset="0"/>
                  </a:rPr>
                  <a:t>and managing </a:t>
                </a:r>
                <a:r>
                  <a:rPr kumimoji="0" lang="en-US" sz="1800" b="0" i="0" u="none" strike="noStrike" kern="0" cap="none" spc="0" normalizeH="0" baseline="0" noProof="0" dirty="0">
                    <a:solidFill>
                      <a:prstClr val="black"/>
                    </a:solidFill>
                    <a:effectLst/>
                    <a:uLnTx/>
                    <a:uFillTx/>
                    <a:latin typeface="Gill Sans MT" panose="020B0502020104020203" pitchFamily="34" charset="0"/>
                    <a:cs typeface="Times New Roman" panose="02020603050405020304" pitchFamily="18" charset="0"/>
                  </a:rPr>
                  <a:t>the engine power at any weather conditions by using a fuel estimation model</a:t>
                </a:r>
                <a:endParaRPr lang="en-US" dirty="0"/>
              </a:p>
            </p:txBody>
          </p:sp>
        </p:grpSp>
        <p:sp>
          <p:nvSpPr>
            <p:cNvPr id="3" name="Rectangle: Top Corners Snipped 2">
              <a:extLst>
                <a:ext uri="{FF2B5EF4-FFF2-40B4-BE49-F238E27FC236}">
                  <a16:creationId xmlns:a16="http://schemas.microsoft.com/office/drawing/2014/main" id="{78B7512A-0DAD-8A08-D6D8-5B5FC163AF4E}"/>
                </a:ext>
              </a:extLst>
            </p:cNvPr>
            <p:cNvSpPr/>
            <p:nvPr/>
          </p:nvSpPr>
          <p:spPr>
            <a:xfrm>
              <a:off x="2339752" y="2151391"/>
              <a:ext cx="4896544" cy="838960"/>
            </a:xfrm>
            <a:prstGeom prst="snip2SameRect">
              <a:avLst>
                <a:gd name="adj1" fmla="val 50000"/>
                <a:gd name="adj2" fmla="val 0"/>
              </a:avLst>
            </a:prstGeom>
            <a:noFill/>
            <a:ln w="9525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: Top Corners Snipped 21">
              <a:extLst>
                <a:ext uri="{FF2B5EF4-FFF2-40B4-BE49-F238E27FC236}">
                  <a16:creationId xmlns:a16="http://schemas.microsoft.com/office/drawing/2014/main" id="{25BAA0B6-AD9B-4F63-2D8F-B689423528D4}"/>
                </a:ext>
              </a:extLst>
            </p:cNvPr>
            <p:cNvSpPr/>
            <p:nvPr/>
          </p:nvSpPr>
          <p:spPr>
            <a:xfrm rot="10800000">
              <a:off x="2339751" y="3789038"/>
              <a:ext cx="4824537" cy="1067609"/>
            </a:xfrm>
            <a:prstGeom prst="snip2SameRect">
              <a:avLst>
                <a:gd name="adj1" fmla="val 34173"/>
                <a:gd name="adj2" fmla="val 0"/>
              </a:avLst>
            </a:prstGeom>
            <a:noFill/>
            <a:ln w="9525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A4B5B335-EBF7-4DAF-957F-836C8325F10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334" y="2667421"/>
            <a:ext cx="1902385" cy="1691009"/>
          </a:xfrm>
          <a:prstGeom prst="rect">
            <a:avLst/>
          </a:prstGeom>
        </p:spPr>
      </p:pic>
      <p:pic>
        <p:nvPicPr>
          <p:cNvPr id="25" name="Picture 4" descr="Airmar 220WX | Weather GPS | Ultrasonic Weather Station">
            <a:extLst>
              <a:ext uri="{FF2B5EF4-FFF2-40B4-BE49-F238E27FC236}">
                <a16:creationId xmlns:a16="http://schemas.microsoft.com/office/drawing/2014/main" id="{0C180549-2DCC-404E-9887-E8864D5234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135" y="1663462"/>
            <a:ext cx="964108" cy="964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44CA9A5-72C3-4EC4-8892-15550E14F7D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9733" t="18328" r="4787" b="3251"/>
          <a:stretch/>
        </p:blipFill>
        <p:spPr>
          <a:xfrm>
            <a:off x="7491460" y="3541495"/>
            <a:ext cx="1449855" cy="1174294"/>
          </a:xfrm>
          <a:prstGeom prst="rect">
            <a:avLst/>
          </a:prstGeom>
          <a:ln>
            <a:noFill/>
          </a:ln>
        </p:spPr>
      </p:pic>
      <p:pic>
        <p:nvPicPr>
          <p:cNvPr id="27" name="Picture 2">
            <a:extLst>
              <a:ext uri="{FF2B5EF4-FFF2-40B4-BE49-F238E27FC236}">
                <a16:creationId xmlns:a16="http://schemas.microsoft.com/office/drawing/2014/main" id="{B578CFC6-D712-42D1-AEED-84F11A2A60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4963" y="2884449"/>
            <a:ext cx="1739250" cy="601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Graphic 30" descr="Windy with solid fill">
            <a:extLst>
              <a:ext uri="{FF2B5EF4-FFF2-40B4-BE49-F238E27FC236}">
                <a16:creationId xmlns:a16="http://schemas.microsoft.com/office/drawing/2014/main" id="{6C517D74-32BC-46C3-889D-0929CE69A85E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377469" y="2125076"/>
            <a:ext cx="756851" cy="756851"/>
          </a:xfrm>
          <a:prstGeom prst="rect">
            <a:avLst/>
          </a:prstGeom>
        </p:spPr>
      </p:pic>
      <p:pic>
        <p:nvPicPr>
          <p:cNvPr id="37" name="Graphic 36" descr="Fog outline">
            <a:extLst>
              <a:ext uri="{FF2B5EF4-FFF2-40B4-BE49-F238E27FC236}">
                <a16:creationId xmlns:a16="http://schemas.microsoft.com/office/drawing/2014/main" id="{5691F3B5-4DDB-497A-9941-10262423E997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134320" y="2079273"/>
            <a:ext cx="914400" cy="914400"/>
          </a:xfrm>
          <a:prstGeom prst="rect">
            <a:avLst/>
          </a:prstGeom>
        </p:spPr>
      </p:pic>
      <p:pic>
        <p:nvPicPr>
          <p:cNvPr id="39" name="Graphic 38" descr="Cruise ship with solid fill">
            <a:extLst>
              <a:ext uri="{FF2B5EF4-FFF2-40B4-BE49-F238E27FC236}">
                <a16:creationId xmlns:a16="http://schemas.microsoft.com/office/drawing/2014/main" id="{B1F375FF-8236-4238-9707-3C885FB68BF8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5280" y="1493542"/>
            <a:ext cx="914400" cy="91440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9814907F-F7DA-435B-975D-571EC69F11DA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14517" t="20023" r="34068" b="11714"/>
          <a:stretch/>
        </p:blipFill>
        <p:spPr>
          <a:xfrm>
            <a:off x="133876" y="5364458"/>
            <a:ext cx="1828517" cy="1365602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2D59A498-43CD-4EA3-BA8A-9CCF8BC25103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729"/>
          <a:stretch/>
        </p:blipFill>
        <p:spPr>
          <a:xfrm>
            <a:off x="7406624" y="4740824"/>
            <a:ext cx="1423279" cy="1590491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4F2F2D0F-0E2C-9A5F-2F9B-115D94C73198}"/>
              </a:ext>
            </a:extLst>
          </p:cNvPr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</a:t>
            </a:r>
          </a:p>
        </p:txBody>
      </p:sp>
      <p:sp>
        <p:nvSpPr>
          <p:cNvPr id="19" name="Slide Number Placeholder 2">
            <a:extLst>
              <a:ext uri="{FF2B5EF4-FFF2-40B4-BE49-F238E27FC236}">
                <a16:creationId xmlns:a16="http://schemas.microsoft.com/office/drawing/2014/main" id="{255C575B-F726-C298-EA51-1E1DB470B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DE7368CD-0EFD-4356-BCD4-9FE5F856A1D8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89163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44BF1C53-C651-4651-8B2A-E1B9FFBC0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DE7368CD-0EFD-4356-BCD4-9FE5F856A1D8}" type="slidenum">
              <a:rPr lang="en-US" smtClean="0"/>
              <a:t>3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9518ABE-001D-4C6C-93D9-858517BA4771}"/>
              </a:ext>
            </a:extLst>
          </p:cNvPr>
          <p:cNvSpPr/>
          <p:nvPr/>
        </p:nvSpPr>
        <p:spPr>
          <a:xfrm>
            <a:off x="164013" y="830767"/>
            <a:ext cx="3403496" cy="6771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Times New Roman"/>
                <a:cs typeface="Times New Roman"/>
              </a:rPr>
              <a:t>Mohamed Abuella</a:t>
            </a:r>
          </a:p>
          <a:p>
            <a:r>
              <a:rPr lang="en-US" dirty="0">
                <a:solidFill>
                  <a:srgbClr val="0070C0"/>
                </a:solidFill>
                <a:latin typeface="Times New Roman"/>
                <a:cs typeface="Times New Roman"/>
                <a:hlinkClick r:id="rId2"/>
              </a:rPr>
              <a:t>https://mohamedabuella.github.io</a:t>
            </a:r>
            <a:r>
              <a:rPr lang="en-US" dirty="0">
                <a:solidFill>
                  <a:srgbClr val="0070C0"/>
                </a:solidFill>
                <a:latin typeface="Times New Roman"/>
                <a:cs typeface="Times New Roman"/>
              </a:rPr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D6C5EB-952C-4643-8388-78DCA898185C}"/>
              </a:ext>
            </a:extLst>
          </p:cNvPr>
          <p:cNvSpPr txBox="1"/>
          <p:nvPr/>
        </p:nvSpPr>
        <p:spPr>
          <a:xfrm>
            <a:off x="58270" y="1632293"/>
            <a:ext cx="9027459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About Me</a:t>
            </a:r>
            <a:r>
              <a:rPr lang="en-US" b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.. </a:t>
            </a:r>
          </a:p>
          <a:p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An electrical engineer by training, traditionally is interested in Mathematical and Computational Analysis, Modeling and Optimization, and who is recently passionate in Artificial Intelligence and Data-driven Analytics.</a:t>
            </a:r>
          </a:p>
          <a:p>
            <a:endParaRPr lang="en-US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 researcher works to modernize the electric grid and optimize its integration of distributed energy resources by applying descriptive, predictive and prescriptive analytics.</a:t>
            </a:r>
          </a:p>
          <a:p>
            <a:endParaRPr lang="en-US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His broader interest involves utilizing Artificial Intelligence to foster Sustainability.</a:t>
            </a:r>
          </a:p>
          <a:p>
            <a:endParaRPr lang="en-US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 adaptative to work in a diverse environment for an interdisciplinary research.</a:t>
            </a:r>
            <a:endParaRPr lang="en-US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401D67E-3862-4A82-8A63-A165844965C9}"/>
              </a:ext>
            </a:extLst>
          </p:cNvPr>
          <p:cNvSpPr txBox="1"/>
          <p:nvPr/>
        </p:nvSpPr>
        <p:spPr>
          <a:xfrm>
            <a:off x="3692338" y="1138543"/>
            <a:ext cx="45787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https://www.linkedin.com/in/mohamed-abuella/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68896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6D87093-4A99-B00B-18F5-B27B1CDE27B7}"/>
              </a:ext>
            </a:extLst>
          </p:cNvPr>
          <p:cNvSpPr txBox="1"/>
          <p:nvPr/>
        </p:nvSpPr>
        <p:spPr>
          <a:xfrm>
            <a:off x="6615113" y="362430"/>
            <a:ext cx="2274092" cy="3416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0" lvl="0" indent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800" b="1" i="0" kern="1200" dirty="0">
                <a:solidFill>
                  <a:prstClr val="black"/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Predictive Analytics</a:t>
            </a:r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BE50BB3F-2549-6DC1-8DA0-AEF85D4B6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DE7368CD-0EFD-4356-BCD4-9FE5F856A1D8}" type="slidenum">
              <a:rPr lang="en-US" smtClean="0"/>
              <a:t>30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58B3F42-EC4A-9D3E-7E8A-E83902D9F15D}"/>
              </a:ext>
            </a:extLst>
          </p:cNvPr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77756B8-0FC8-153D-B1CB-8EF49A1FCC59}"/>
              </a:ext>
            </a:extLst>
          </p:cNvPr>
          <p:cNvSpPr txBox="1"/>
          <p:nvPr/>
        </p:nvSpPr>
        <p:spPr>
          <a:xfrm>
            <a:off x="97858" y="646073"/>
            <a:ext cx="210947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Framework of vessel voyage optimization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415E71F7-72AC-FD30-D7C4-5761E5A27011}"/>
              </a:ext>
            </a:extLst>
          </p:cNvPr>
          <p:cNvGrpSpPr/>
          <p:nvPr/>
        </p:nvGrpSpPr>
        <p:grpSpPr>
          <a:xfrm>
            <a:off x="2478960" y="1197709"/>
            <a:ext cx="4719084" cy="1538607"/>
            <a:chOff x="0" y="1078"/>
            <a:chExt cx="4719477" cy="1539122"/>
          </a:xfrm>
        </p:grpSpPr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6F54BCF7-3C41-E7C7-F363-B0B91BF1F8FF}"/>
                </a:ext>
              </a:extLst>
            </p:cNvPr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0" y="1078"/>
              <a:ext cx="1530420" cy="1530420"/>
            </a:xfrm>
            <a:prstGeom prst="rect">
              <a:avLst/>
            </a:prstGeom>
          </p:spPr>
        </p:pic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79C2500C-38F8-CF9C-5F66-538A604FC54D}"/>
                </a:ext>
              </a:extLst>
            </p:cNvPr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3189509" y="10233"/>
              <a:ext cx="1529968" cy="1529967"/>
            </a:xfrm>
            <a:prstGeom prst="rect">
              <a:avLst/>
            </a:prstGeom>
          </p:spPr>
        </p:pic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81100506-17C8-29D7-51AD-541AE355FDDF}"/>
              </a:ext>
            </a:extLst>
          </p:cNvPr>
          <p:cNvGrpSpPr/>
          <p:nvPr/>
        </p:nvGrpSpPr>
        <p:grpSpPr>
          <a:xfrm>
            <a:off x="4060575" y="1205512"/>
            <a:ext cx="4745096" cy="1529908"/>
            <a:chOff x="63301" y="6520"/>
            <a:chExt cx="4745491" cy="1530420"/>
          </a:xfrm>
        </p:grpSpPr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4AFCC7A9-A2AD-6B63-6D8F-0841AF7C24DF}"/>
                </a:ext>
              </a:extLst>
            </p:cNvPr>
            <p:cNvPicPr/>
            <p:nvPr/>
          </p:nvPicPr>
          <p:blipFill>
            <a:blip r:embed="rId5"/>
            <a:stretch>
              <a:fillRect/>
            </a:stretch>
          </p:blipFill>
          <p:spPr>
            <a:xfrm>
              <a:off x="63301" y="6520"/>
              <a:ext cx="1530420" cy="1530420"/>
            </a:xfrm>
            <a:prstGeom prst="rect">
              <a:avLst/>
            </a:prstGeom>
          </p:spPr>
        </p:pic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40A0325E-10DF-12D9-10AC-4ED311AE14A3}"/>
                </a:ext>
              </a:extLst>
            </p:cNvPr>
            <p:cNvPicPr/>
            <p:nvPr/>
          </p:nvPicPr>
          <p:blipFill>
            <a:blip r:embed="rId6"/>
            <a:stretch>
              <a:fillRect/>
            </a:stretch>
          </p:blipFill>
          <p:spPr>
            <a:xfrm>
              <a:off x="3278824" y="6520"/>
              <a:ext cx="1529968" cy="1529967"/>
            </a:xfrm>
            <a:prstGeom prst="rect">
              <a:avLst/>
            </a:prstGeom>
          </p:spPr>
        </p:pic>
      </p:grpSp>
      <p:sp>
        <p:nvSpPr>
          <p:cNvPr id="66" name="Rectangle 8">
            <a:extLst>
              <a:ext uri="{FF2B5EF4-FFF2-40B4-BE49-F238E27FC236}">
                <a16:creationId xmlns:a16="http://schemas.microsoft.com/office/drawing/2014/main" id="{84E11A4D-D78E-97BC-AF6A-C5BCA1087A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26585" y="2763441"/>
            <a:ext cx="3289110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765175" algn="ctr"/>
                <a:tab pos="2422525" algn="ct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765175" algn="ctr"/>
                <a:tab pos="2422525" algn="ct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765175" algn="ctr"/>
                <a:tab pos="2422525" algn="ct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765175" algn="ctr"/>
                <a:tab pos="2422525" algn="ct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765175" algn="ctr"/>
                <a:tab pos="2422525" algn="ct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765175" algn="ctr"/>
                <a:tab pos="2422525" algn="ct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765175" algn="ctr"/>
                <a:tab pos="2422525" algn="ct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765175" algn="ctr"/>
                <a:tab pos="2422525" algn="ct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765175" algn="ctr"/>
                <a:tab pos="2422525" algn="ct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765175" algn="ctr"/>
                <a:tab pos="2422525" algn="ctr"/>
              </a:tabLst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	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(a) LSTM-based model	(b) </a:t>
            </a:r>
            <a:r>
              <a:rPr lang="en-US" altLang="en-US" sz="900" dirty="0">
                <a:solidFill>
                  <a:srgbClr val="000000"/>
                </a:solidFill>
                <a:ea typeface="Calibri" panose="020F0502020204030204" pitchFamily="34" charset="0"/>
              </a:rPr>
              <a:t>KNN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-based model</a:t>
            </a:r>
            <a:endParaRPr kumimoji="0" lang="en-US" altLang="en-US" sz="3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7" name="Rectangle 9">
            <a:extLst>
              <a:ext uri="{FF2B5EF4-FFF2-40B4-BE49-F238E27FC236}">
                <a16:creationId xmlns:a16="http://schemas.microsoft.com/office/drawing/2014/main" id="{D1CE2FC1-312D-1C88-0906-FE969C1C67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0095" y="2763441"/>
            <a:ext cx="3289110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765175" algn="ctr"/>
                <a:tab pos="2422525" algn="ct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765175" algn="ctr"/>
                <a:tab pos="2422525" algn="ct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765175" algn="ctr"/>
                <a:tab pos="2422525" algn="ct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765175" algn="ctr"/>
                <a:tab pos="2422525" algn="ct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765175" algn="ctr"/>
                <a:tab pos="2422525" algn="ct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765175" algn="ctr"/>
                <a:tab pos="2422525" algn="ct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765175" algn="ctr"/>
                <a:tab pos="2422525" algn="ct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765175" algn="ctr"/>
                <a:tab pos="2422525" algn="ct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765175" algn="ctr"/>
                <a:tab pos="2422525" algn="ct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765175" algn="ctr"/>
                <a:tab pos="2422525" algn="ctr"/>
              </a:tabLst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	 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(c) 1NN-DTW-based model           (d) HMM-based model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16D39E81-9242-0AC4-89AA-EA5B833A80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4872142"/>
              </p:ext>
            </p:extLst>
          </p:nvPr>
        </p:nvGraphicFramePr>
        <p:xfrm>
          <a:off x="3844087" y="3357198"/>
          <a:ext cx="4023360" cy="1950720"/>
        </p:xfrm>
        <a:graphic>
          <a:graphicData uri="http://schemas.openxmlformats.org/drawingml/2006/table">
            <a:tbl>
              <a:tblPr firstRow="1" firstCol="1" bandRow="1"/>
              <a:tblGrid>
                <a:gridCol w="640080">
                  <a:extLst>
                    <a:ext uri="{9D8B030D-6E8A-4147-A177-3AD203B41FA5}">
                      <a16:colId xmlns:a16="http://schemas.microsoft.com/office/drawing/2014/main" val="1307199499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4278872455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1894839019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75256352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758824208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718421520"/>
                    </a:ext>
                  </a:extLst>
                </a:gridCol>
              </a:tblGrid>
              <a:tr h="233045">
                <a:tc>
                  <a:txBody>
                    <a:bodyPr/>
                    <a:lstStyle/>
                    <a:p>
                      <a:pPr marL="66040" marR="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Cluster</a:t>
                      </a:r>
                      <a:endParaRPr lang="en-US" sz="14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73025" marT="1270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78105" marR="0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Efficiency Score</a:t>
                      </a:r>
                      <a:endParaRPr lang="en-US" sz="11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73025" marT="127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80645" marR="0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LSTM</a:t>
                      </a:r>
                      <a:endParaRPr lang="en-US" sz="12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73025" marT="127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9210" marR="0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KNN</a:t>
                      </a:r>
                      <a:endParaRPr lang="en-US" sz="12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73025" marT="1270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1NN-DTW</a:t>
                      </a:r>
                      <a:endParaRPr lang="en-US" sz="12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73025" marT="1270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3970" marR="0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HMM</a:t>
                      </a:r>
                      <a:endParaRPr lang="en-US" sz="12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73025" marT="1270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698297"/>
                  </a:ext>
                </a:extLst>
              </a:tr>
              <a:tr h="233045">
                <a:tc>
                  <a:txBody>
                    <a:bodyPr/>
                    <a:lstStyle/>
                    <a:p>
                      <a:pPr marL="76200" marR="0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Top10Pr</a:t>
                      </a:r>
                      <a:endParaRPr lang="en-US" sz="14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73025" marT="1270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57785" marR="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Eff. Gains (%) IV Count (#)</a:t>
                      </a:r>
                      <a:endParaRPr lang="en-US" sz="11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73025" marT="1270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40335" marR="0" indent="-12065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2.61 134</a:t>
                      </a:r>
                      <a:endParaRPr lang="en-US" sz="12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73025" marT="1270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2230" marR="0" indent="-12065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2.13 114</a:t>
                      </a:r>
                      <a:endParaRPr lang="en-US" sz="12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73025" marT="1270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55575" marR="69215" indent="-1397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3.20 127</a:t>
                      </a:r>
                      <a:endParaRPr lang="en-US" sz="12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73025" marT="1270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4135" marR="0" indent="-12065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6.05 139</a:t>
                      </a:r>
                      <a:endParaRPr lang="en-US" sz="12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73025" marT="1270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66755961"/>
                  </a:ext>
                </a:extLst>
              </a:tr>
              <a:tr h="233045">
                <a:tc>
                  <a:txBody>
                    <a:bodyPr/>
                    <a:lstStyle/>
                    <a:p>
                      <a:pPr marL="76200" marR="0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Top25Pr</a:t>
                      </a:r>
                      <a:endParaRPr lang="en-US" sz="14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73025" marT="1270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57785" marR="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Eff. Gains (%) IV Count (#)</a:t>
                      </a:r>
                      <a:endParaRPr lang="en-US" sz="11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73025" marT="1270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40335" marR="0" indent="-12065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2.38 129</a:t>
                      </a:r>
                      <a:endParaRPr lang="en-US" sz="12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73025" marT="1270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2230" marR="0" indent="-12065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1.58 107</a:t>
                      </a:r>
                      <a:endParaRPr lang="en-US" sz="12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73025" marT="1270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55575" marR="69215" indent="-1397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3.23 128</a:t>
                      </a:r>
                      <a:endParaRPr lang="en-US" sz="12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73025" marT="1270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4135" marR="0" indent="-12065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1.30 107</a:t>
                      </a:r>
                      <a:endParaRPr lang="en-US" sz="12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73025" marT="1270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60587376"/>
                  </a:ext>
                </a:extLst>
              </a:tr>
              <a:tr h="294436">
                <a:tc>
                  <a:txBody>
                    <a:bodyPr/>
                    <a:lstStyle/>
                    <a:p>
                      <a:pPr marL="76200" marR="0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Top50Pr</a:t>
                      </a:r>
                      <a:endParaRPr lang="en-US" sz="14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73025" marT="1270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57785" marR="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Eff. Gains (%) IV Count (#)</a:t>
                      </a:r>
                      <a:endParaRPr lang="en-US" sz="11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73025" marT="1270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40335" marR="0" indent="-12065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0.97 100</a:t>
                      </a:r>
                      <a:endParaRPr lang="en-US" sz="12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73025" marT="1270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2230" marR="0" indent="-12065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0.98 106</a:t>
                      </a:r>
                      <a:endParaRPr lang="en-US" sz="12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73025" marT="1270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55575" marR="69215" indent="-1397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2.58 117</a:t>
                      </a:r>
                      <a:endParaRPr lang="en-US" sz="12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73025" marT="1270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4135" marR="0" indent="-12065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7.34 140</a:t>
                      </a:r>
                      <a:endParaRPr lang="en-US" sz="12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73025" marT="1270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7820781"/>
                  </a:ext>
                </a:extLst>
              </a:tr>
              <a:tr h="233045">
                <a:tc>
                  <a:txBody>
                    <a:bodyPr/>
                    <a:lstStyle/>
                    <a:p>
                      <a:pPr marL="76200" marR="0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Top75Pr</a:t>
                      </a:r>
                      <a:endParaRPr lang="en-US" sz="14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73025" marT="1270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57785" marR="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Eff. Gains (%) IV Count (#)</a:t>
                      </a:r>
                      <a:endParaRPr lang="en-US" sz="11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73025" marT="1270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65735" marR="11430" indent="-5461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-0.84 60</a:t>
                      </a:r>
                      <a:endParaRPr lang="en-US" sz="12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73025" marT="1270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88265" marR="28575" indent="-381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0.50 93</a:t>
                      </a:r>
                      <a:endParaRPr lang="en-US" sz="12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73025" marT="1270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55575" marR="69215" indent="-1397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2.28 119</a:t>
                      </a:r>
                      <a:endParaRPr lang="en-US" sz="12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73025" marT="1270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4135" marR="0" indent="-12065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9.31 141</a:t>
                      </a:r>
                      <a:endParaRPr lang="en-US" sz="12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73025" marT="1270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1876224"/>
                  </a:ext>
                </a:extLst>
              </a:tr>
              <a:tr h="233045">
                <a:tc>
                  <a:txBody>
                    <a:bodyPr/>
                    <a:lstStyle/>
                    <a:p>
                      <a:pPr marL="82550" marR="0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Average</a:t>
                      </a:r>
                      <a:endParaRPr lang="en-US" sz="14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73025" marT="1270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57785" marR="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Eff. Gains (%) IV Count (#)</a:t>
                      </a:r>
                      <a:endParaRPr lang="en-US" sz="11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73025" marT="1270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128270" marR="0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1.28</a:t>
                      </a:r>
                      <a:endParaRPr lang="en-US" sz="12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  <a:p>
                      <a:pPr marL="78105" marR="0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105.75</a:t>
                      </a:r>
                      <a:endParaRPr lang="en-US" sz="12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73025" marT="1270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50165" marR="0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1.30</a:t>
                      </a:r>
                      <a:endParaRPr lang="en-US" sz="12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  <a:p>
                      <a:pPr marL="0" marR="0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105.00</a:t>
                      </a:r>
                      <a:endParaRPr lang="en-US" sz="12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73025" marT="1270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141605" marR="0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2.82</a:t>
                      </a:r>
                      <a:endParaRPr lang="en-US" sz="12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  <a:p>
                      <a:pPr marL="91440" marR="0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122.75</a:t>
                      </a:r>
                      <a:endParaRPr lang="en-US" sz="12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73025" marT="1270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52070" marR="0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6.00</a:t>
                      </a:r>
                      <a:endParaRPr lang="en-US" sz="12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  <a:p>
                      <a:pPr marL="0" marR="0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131.75</a:t>
                      </a:r>
                      <a:endParaRPr lang="en-US" sz="12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73025" marT="1270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2088216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28912004-E5CC-B664-6706-B2DCFB2B8E16}"/>
              </a:ext>
            </a:extLst>
          </p:cNvPr>
          <p:cNvSpPr txBox="1"/>
          <p:nvPr/>
        </p:nvSpPr>
        <p:spPr>
          <a:xfrm>
            <a:off x="4060575" y="6066267"/>
            <a:ext cx="3844758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Counts of improved voyages (IV Count#) out of 162 voyages in the test dataset</a:t>
            </a:r>
            <a:endParaRPr lang="en-US" sz="9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BF50487-66D5-39B0-EF4E-C38AD2F2D9D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55426"/>
          <a:stretch/>
        </p:blipFill>
        <p:spPr>
          <a:xfrm>
            <a:off x="4092206" y="5448992"/>
            <a:ext cx="3078234" cy="51053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03F7720-67F4-5EB2-658D-FEF9FF5132A2}"/>
              </a:ext>
            </a:extLst>
          </p:cNvPr>
          <p:cNvPicPr/>
          <p:nvPr/>
        </p:nvPicPr>
        <p:blipFill>
          <a:blip r:embed="rId8"/>
          <a:stretch>
            <a:fillRect/>
          </a:stretch>
        </p:blipFill>
        <p:spPr>
          <a:xfrm>
            <a:off x="97859" y="1290462"/>
            <a:ext cx="2109473" cy="524845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0260ED8-7BCD-E967-0EDE-EF18A3A16EFB}"/>
              </a:ext>
            </a:extLst>
          </p:cNvPr>
          <p:cNvSpPr txBox="1"/>
          <p:nvPr/>
        </p:nvSpPr>
        <p:spPr>
          <a:xfrm>
            <a:off x="3467003" y="5337544"/>
            <a:ext cx="59506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000000"/>
                </a:solidFill>
                <a:latin typeface="Times New Roman" panose="02020603050405020304" pitchFamily="18" charset="0"/>
              </a:rPr>
              <a:t>where,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7281199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6CEA6DA-7990-933E-7676-A3AD26B916D1}"/>
              </a:ext>
            </a:extLst>
          </p:cNvPr>
          <p:cNvSpPr txBox="1"/>
          <p:nvPr/>
        </p:nvSpPr>
        <p:spPr>
          <a:xfrm>
            <a:off x="6611692" y="174635"/>
            <a:ext cx="2444994" cy="3416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>
            <a:spAutoFit/>
          </a:bodyPr>
          <a:lstStyle/>
          <a:p>
            <a:pPr marL="0" lvl="0" indent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b="1" dirty="0">
                <a:solidFill>
                  <a:prstClr val="black"/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Path Planning</a:t>
            </a:r>
            <a:endParaRPr lang="en-US" sz="1800" b="1" i="0" kern="1200" dirty="0">
              <a:solidFill>
                <a:prstClr val="black"/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A3BE6B4B-44B5-8628-C753-E22E835DD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83637" y="5895082"/>
            <a:ext cx="2057400" cy="365125"/>
          </a:xfrm>
        </p:spPr>
        <p:txBody>
          <a:bodyPr/>
          <a:lstStyle/>
          <a:p>
            <a:pPr algn="ctr"/>
            <a:r>
              <a:rPr lang="en-US" sz="18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Main classes of path</a:t>
            </a:r>
            <a:endParaRPr lang="en-US" sz="18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45858E2-8123-59FF-EF22-9A3FF856E0D0}"/>
              </a:ext>
            </a:extLst>
          </p:cNvPr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696F45D-612D-2006-F856-B70860EB4AAC}"/>
              </a:ext>
            </a:extLst>
          </p:cNvPr>
          <p:cNvSpPr txBox="1"/>
          <p:nvPr/>
        </p:nvSpPr>
        <p:spPr>
          <a:xfrm>
            <a:off x="0" y="778279"/>
            <a:ext cx="56956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Spatial Clustering Approach for Vessel Path Identification</a:t>
            </a:r>
          </a:p>
        </p:txBody>
      </p:sp>
      <p:sp>
        <p:nvSpPr>
          <p:cNvPr id="36" name="Rectangle 13">
            <a:extLst>
              <a:ext uri="{FF2B5EF4-FFF2-40B4-BE49-F238E27FC236}">
                <a16:creationId xmlns:a16="http://schemas.microsoft.com/office/drawing/2014/main" id="{BEED28D2-CE66-1DA7-ABB0-9A3B0DE35E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209" y="1759932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350E7AD1-D63B-A173-2B60-88FFD100D3C6}"/>
              </a:ext>
            </a:extLst>
          </p:cNvPr>
          <p:cNvGrpSpPr/>
          <p:nvPr/>
        </p:nvGrpSpPr>
        <p:grpSpPr>
          <a:xfrm>
            <a:off x="90984" y="1221064"/>
            <a:ext cx="3721290" cy="4406147"/>
            <a:chOff x="0" y="0"/>
            <a:chExt cx="1931199" cy="2395600"/>
          </a:xfrm>
        </p:grpSpPr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8DBA0CAF-225A-9262-35FF-443C87B9AF04}"/>
                </a:ext>
              </a:extLst>
            </p:cNvPr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0" y="7425"/>
              <a:ext cx="703829" cy="2388175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118FDBCD-5D19-9977-4B84-390F8BFDA299}"/>
                </a:ext>
              </a:extLst>
            </p:cNvPr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1253871" y="0"/>
              <a:ext cx="677329" cy="2395563"/>
            </a:xfrm>
            <a:prstGeom prst="rect">
              <a:avLst/>
            </a:prstGeom>
          </p:spPr>
        </p:pic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16CC27BA-8DED-13C0-FDF9-A0FCDEE947C6}"/>
              </a:ext>
            </a:extLst>
          </p:cNvPr>
          <p:cNvSpPr txBox="1"/>
          <p:nvPr/>
        </p:nvSpPr>
        <p:spPr>
          <a:xfrm>
            <a:off x="218364" y="5987019"/>
            <a:ext cx="470165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96900" algn="ctr"/>
                <a:tab pos="1838325" algn="ctr"/>
              </a:tabLst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Framework of vessel path identification.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96900" algn="ctr"/>
                <a:tab pos="1838325" algn="ctr"/>
              </a:tabLst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(a) Flowchart of distance-based method. 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96900" algn="ctr"/>
                <a:tab pos="1838325" algn="ctr"/>
              </a:tabLst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(b) Flowchart of segmented Gaussian likelihood method.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73B6B29-6E58-11EC-A268-31399AE6B7B4}"/>
              </a:ext>
            </a:extLst>
          </p:cNvPr>
          <p:cNvSpPr txBox="1"/>
          <p:nvPr/>
        </p:nvSpPr>
        <p:spPr>
          <a:xfrm>
            <a:off x="489370" y="5627211"/>
            <a:ext cx="484047" cy="3745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(a)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8473703-006C-E855-6C9A-6B56577820FA}"/>
              </a:ext>
            </a:extLst>
          </p:cNvPr>
          <p:cNvSpPr txBox="1"/>
          <p:nvPr/>
        </p:nvSpPr>
        <p:spPr>
          <a:xfrm>
            <a:off x="2917669" y="5648563"/>
            <a:ext cx="484047" cy="3745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70A52287-7FFF-4A9A-122A-DAC3D46EC39B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4957837" y="1175620"/>
            <a:ext cx="3763081" cy="2314371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233D0D26-71BA-9FD9-40E1-819758418DD0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4957837" y="3821947"/>
            <a:ext cx="3763081" cy="2106304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C42B8A26-C2E9-7ED2-A41E-4863AB8611E2}"/>
              </a:ext>
            </a:extLst>
          </p:cNvPr>
          <p:cNvSpPr txBox="1"/>
          <p:nvPr/>
        </p:nvSpPr>
        <p:spPr>
          <a:xfrm>
            <a:off x="5960234" y="3453192"/>
            <a:ext cx="1758286" cy="3687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635"/>
              </a:spcAft>
              <a:tabLst>
                <a:tab pos="584200" algn="ctr"/>
                <a:tab pos="2435225" algn="r"/>
              </a:tabLst>
            </a:pPr>
            <a:r>
              <a:rPr lang="en-US" sz="18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 vessel route	</a:t>
            </a:r>
            <a:endParaRPr lang="en-US" sz="2000" kern="1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9412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44BF1C53-C651-4651-8B2A-E1B9FFBC0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DE7368CD-0EFD-4356-BCD4-9FE5F856A1D8}" type="slidenum">
              <a:rPr lang="en-US" smtClean="0"/>
              <a:t>32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3F82E0C-58CC-4C1B-8372-3FDC05148F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596" b="6340"/>
          <a:stretch/>
        </p:blipFill>
        <p:spPr>
          <a:xfrm>
            <a:off x="20901" y="1417314"/>
            <a:ext cx="9096974" cy="455740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FC4EE7C-63FE-47E5-8848-C433E575DF3C}"/>
              </a:ext>
            </a:extLst>
          </p:cNvPr>
          <p:cNvSpPr txBox="1"/>
          <p:nvPr/>
        </p:nvSpPr>
        <p:spPr>
          <a:xfrm>
            <a:off x="-17928" y="859722"/>
            <a:ext cx="72703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Some other Projects in GitHub: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https://github.com/mhdella?tab=projects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51804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44BF1C53-C651-4651-8B2A-E1B9FFBC0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DE7368CD-0EFD-4356-BCD4-9FE5F856A1D8}" type="slidenum">
              <a:rPr lang="en-US" smtClean="0"/>
              <a:t>33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FC4EE7C-63FE-47E5-8848-C433E575DF3C}"/>
              </a:ext>
            </a:extLst>
          </p:cNvPr>
          <p:cNvSpPr txBox="1"/>
          <p:nvPr/>
        </p:nvSpPr>
        <p:spPr>
          <a:xfrm>
            <a:off x="0" y="849783"/>
            <a:ext cx="727037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Keep up some blogs on 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https://mohamedabuella.github.io/blog/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</p:txBody>
      </p:sp>
      <p:sp>
        <p:nvSpPr>
          <p:cNvPr id="2" name="Rectangle 1"/>
          <p:cNvSpPr/>
          <p:nvPr/>
        </p:nvSpPr>
        <p:spPr>
          <a:xfrm>
            <a:off x="49695" y="1368509"/>
            <a:ext cx="9772143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Blogs</a:t>
            </a:r>
          </a:p>
          <a:p>
            <a:pPr>
              <a:spcBef>
                <a:spcPts val="600"/>
              </a:spcBef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23 Dec 2023 »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Blog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hlinkClick r:id="rId4" tooltip="Systematic Analysis of Mendeley Documents with ChatGPT as a Coding Utility"/>
              </a:rPr>
              <a:t>Systematic Analysis of Mendeley Documents with ChatGPT as a Coding Utility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spcBef>
                <a:spcPts val="600"/>
              </a:spcBef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06 Dec 2023 »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Blog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  <a:hlinkClick r:id="rId5" tooltip="iHelm Project: Data Analytics for Improving Energy Efficiency in Short Sea Shipping"/>
              </a:rPr>
              <a:t>iHelm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hlinkClick r:id="rId5" tooltip="iHelm Project: Data Analytics for Improving Energy Efficiency in Short Sea Shipping"/>
              </a:rPr>
              <a:t> Project: Data Analytics for Improving Energy Efficiency in Short Sea Shipping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spcBef>
                <a:spcPts val="600"/>
              </a:spcBef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06 Dec 2023 »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Blog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hlinkClick r:id="rId6" tooltip="Data Analytics for Vessel Path Planning in Short-Sea Shipping"/>
              </a:rPr>
              <a:t>Data Analytics for Vessel Path Planning in Short-Sea Shipping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spcBef>
                <a:spcPts val="600"/>
              </a:spcBef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06 Dec 2023 »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Blog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hlinkClick r:id="rId7" tooltip="Data Analytics for Improving Energy Efficiency in Short-Sea Shipping"/>
              </a:rPr>
              <a:t>Data Analytics for Improving Energy Efficiency in Short-Sea Shipping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spcBef>
                <a:spcPts val="600"/>
              </a:spcBef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15 Dec 2021 »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Blog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hlinkClick r:id="rId8" tooltip="Using pandapower for Modeling and Analysis of Energy Systems"/>
              </a:rPr>
              <a:t>Using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  <a:hlinkClick r:id="rId8" tooltip="Using pandapower for Modeling and Analysis of Energy Systems"/>
              </a:rPr>
              <a:t>pandapower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hlinkClick r:id="rId8" tooltip="Using pandapower for Modeling and Analysis of Energy Systems"/>
              </a:rPr>
              <a:t> for Modeling and Analysis of Energy Systems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spcBef>
                <a:spcPts val="600"/>
              </a:spcBef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01 Sep 2021 »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Blog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hlinkClick r:id="rId9" tooltip="Planning and Analysis for Wind Energy in Libya"/>
              </a:rPr>
              <a:t>Planning and Analysis for Wind Energy in Libya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spcBef>
                <a:spcPts val="600"/>
              </a:spcBef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 Jul 2021 »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Blog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hlinkClick r:id="rId10" tooltip="Planning and Analysis for Solar Energy in Libya"/>
              </a:rPr>
              <a:t>Planning and Analysis for Solar Energy in Libya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spcBef>
                <a:spcPts val="600"/>
              </a:spcBef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11 Dec 2019 »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Blog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hlinkClick r:id="rId11" tooltip="Reading and Reflection on a Book of Solar Energy"/>
              </a:rPr>
              <a:t>Reading and Reflection on a Book of Solar Energy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spcBef>
                <a:spcPts val="600"/>
              </a:spcBef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 Aug 2019 »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Blog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hlinkClick r:id="rId12" tooltip="Does the Educational Curricula Keep the Pace with the Advancements in Energy Technologies?"/>
              </a:rPr>
              <a:t>Does the Educational Curricula Keep the Pace with the Advancements in Energy ..?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spcBef>
                <a:spcPts val="600"/>
              </a:spcBef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09 Aug 2019 »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Blog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hlinkClick r:id="rId13" tooltip="Wind and Solar Energy Resources Modeling and Analysis"/>
              </a:rPr>
              <a:t>Wind and Solar Energy Resources Modeling and Analysis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spcBef>
                <a:spcPts val="600"/>
              </a:spcBef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30 Jul 2019 »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Blog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hlinkClick r:id="rId14" tooltip="Net Load Forecasting for Microgrid Resiliency"/>
              </a:rPr>
              <a:t>Net Load Forecasting for Microgrid Resiliency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spcBef>
                <a:spcPts val="600"/>
              </a:spcBef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29 Jul 2019 »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Blog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hlinkClick r:id="rId15" tooltip="How a Subtle Lack of Knowledge Could Lead to Catastrophic Consequences"/>
              </a:rPr>
              <a:t>How a Subtle Lack of Knowledge Could Lead to Catastrophic Consequences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spcBef>
                <a:spcPts val="600"/>
              </a:spcBef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23 Jun 2019 »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Blog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hlinkClick r:id="rId16" tooltip="Reading a Big-picture Book after a While of Focusing on Elaborate Technical Stuff"/>
              </a:rPr>
              <a:t>Reading a Big-picture Book after a While of Focusing on Elaborate Technical Stuff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spcBef>
                <a:spcPts val="600"/>
              </a:spcBef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17 Jun 2019 »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hlinkClick r:id="rId17"/>
              </a:rPr>
              <a:t>website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  <a:hlinkClick r:id="rId18" tooltip="Website Launched"/>
              </a:rPr>
              <a:t>Website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hlinkClick r:id="rId18" tooltip="Website Launched"/>
              </a:rPr>
              <a:t> Launched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64895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44BF1C53-C651-4651-8B2A-E1B9FFBC0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DE7368CD-0EFD-4356-BCD4-9FE5F856A1D8}" type="slidenum">
              <a:rPr lang="en-US" smtClean="0"/>
              <a:t>34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24844C-43CD-4B23-BB7E-4D1C14F33ADA}"/>
              </a:ext>
            </a:extLst>
          </p:cNvPr>
          <p:cNvSpPr txBox="1"/>
          <p:nvPr/>
        </p:nvSpPr>
        <p:spPr>
          <a:xfrm>
            <a:off x="0" y="836938"/>
            <a:ext cx="9081247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defTabSz="744538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Power System Flexibility and DG resources management, I have been working on Forecasting and Machine Learning approaches, since 2014</a:t>
            </a:r>
          </a:p>
          <a:p>
            <a:pPr marL="228600" indent="-228600" defTabSz="744538"/>
            <a:endParaRPr lang="en-US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indent="-228600" defTabSz="744538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Techno-economic analysis of HOMER, NREL SAM, and </a:t>
            </a:r>
            <a:r>
              <a:rPr lang="en-US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PVLib</a:t>
            </a:r>
            <a:r>
              <a:rPr lang="en-US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Toolbox for Python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defTabSz="744538"/>
            <a:r>
              <a:rPr lang="en-US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indent="-228600" defTabSz="744538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Writing using Latex (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qs</a:t>
            </a:r>
            <a:r>
              <a:rPr lang="en-US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Biblio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), Mendeley (~10000 docs, tags), Evernote (organize notes, share them), Dropbox, Google Drive (clouds to back up), iCalendar, etc.</a:t>
            </a:r>
          </a:p>
          <a:p>
            <a:pPr marL="228600" indent="-228600" defTabSz="744538"/>
            <a:endParaRPr lang="en-US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indent="-228600" defTabSz="744538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Research Outreach and Knowledge Dissemination: depending extensively on the online tools, such as Blogs on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ersonal website,</a:t>
            </a:r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LinkedIn, Twitter, </a:t>
            </a:r>
            <a:r>
              <a:rPr lang="en-US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Researchgate</a:t>
            </a:r>
            <a:r>
              <a:rPr lang="en-US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Newsletter from relevant</a:t>
            </a:r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groups of interest (ESIG,  AI in Smart Grids, ISES, WEMC, etc.)</a:t>
            </a:r>
          </a:p>
          <a:p>
            <a:pPr marL="228600" indent="-228600" defTabSz="744538"/>
            <a:endParaRPr lang="en-US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indent="-228600" defTabSz="744538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Review of IEEE Transactions on Sustainable Energy </a:t>
            </a:r>
            <a:endParaRPr lang="en-US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7678" y="4481961"/>
            <a:ext cx="4878218" cy="1922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4521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2CAD94E-668A-4D19-9306-E42F808DCD02}"/>
              </a:ext>
            </a:extLst>
          </p:cNvPr>
          <p:cNvSpPr/>
          <p:nvPr/>
        </p:nvSpPr>
        <p:spPr>
          <a:xfrm>
            <a:off x="1786812" y="0"/>
            <a:ext cx="5570376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US" sz="3200" b="1" dirty="0">
              <a:latin typeface="Times New Roman"/>
              <a:cs typeface="Times New Roman"/>
            </a:endParaRPr>
          </a:p>
          <a:p>
            <a:pPr algn="ctr"/>
            <a:r>
              <a:rPr lang="en-US" sz="3200" b="1" dirty="0">
                <a:latin typeface="Times New Roman"/>
                <a:cs typeface="Times New Roman"/>
              </a:rPr>
              <a:t>Thanks for Your Listening </a:t>
            </a:r>
          </a:p>
          <a:p>
            <a:pPr algn="ctr"/>
            <a:endParaRPr lang="en-US" sz="3200" b="1" dirty="0">
              <a:latin typeface="Times New Roman"/>
              <a:cs typeface="Times New Roman"/>
            </a:endParaRPr>
          </a:p>
          <a:p>
            <a:pPr algn="ctr"/>
            <a:r>
              <a:rPr lang="en-US" sz="3200" b="1" dirty="0">
                <a:latin typeface="Times New Roman"/>
                <a:cs typeface="Times New Roman"/>
              </a:rPr>
              <a:t>Any Question?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7477631-DE1B-4025-8952-7101EA2D2B64}"/>
              </a:ext>
            </a:extLst>
          </p:cNvPr>
          <p:cNvSpPr/>
          <p:nvPr/>
        </p:nvSpPr>
        <p:spPr>
          <a:xfrm>
            <a:off x="3384824" y="3103744"/>
            <a:ext cx="2461443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>
                <a:latin typeface="Times New Roman"/>
                <a:cs typeface="Times New Roman"/>
              </a:rPr>
              <a:t>Mohamed Ali Abuella</a:t>
            </a:r>
          </a:p>
          <a:p>
            <a:pPr algn="ctr"/>
            <a:r>
              <a:rPr lang="en-US" dirty="0">
                <a:solidFill>
                  <a:srgbClr val="0070C0"/>
                </a:solidFill>
                <a:latin typeface="Times New Roman"/>
                <a:cs typeface="Times New Roman"/>
                <a:hlinkClick r:id="rId2"/>
              </a:rPr>
              <a:t>mabuella@cit.edu.ly</a:t>
            </a:r>
            <a:endParaRPr lang="en-US" dirty="0">
              <a:solidFill>
                <a:srgbClr val="0070C0"/>
              </a:solidFill>
              <a:latin typeface="Times New Roman"/>
              <a:cs typeface="Times New Roman"/>
            </a:endParaRPr>
          </a:p>
          <a:p>
            <a:pPr algn="ctr"/>
            <a:r>
              <a:rPr lang="en-US" dirty="0">
                <a:solidFill>
                  <a:srgbClr val="0070C0"/>
                </a:solidFill>
                <a:latin typeface="Times New Roman"/>
                <a:cs typeface="Times New Roman"/>
              </a:rPr>
              <a:t>mhdabuella@gmail.com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A7DD137-522A-4968-82BF-4803237297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40" y="4300104"/>
            <a:ext cx="9007720" cy="1224015"/>
          </a:xfrm>
          <a:prstGeom prst="rect">
            <a:avLst/>
          </a:prstGeom>
        </p:spPr>
      </p:pic>
      <p:pic>
        <p:nvPicPr>
          <p:cNvPr id="11" name="Picture 4" descr="Image result for unc charlotte epic">
            <a:extLst>
              <a:ext uri="{FF2B5EF4-FFF2-40B4-BE49-F238E27FC236}">
                <a16:creationId xmlns:a16="http://schemas.microsoft.com/office/drawing/2014/main" id="{FDF955A9-00B5-446C-A18C-1321F0C962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6267" y="5670335"/>
            <a:ext cx="2886420" cy="935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D8F5DD6-F5DD-46EF-83E4-84951C0C1C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455" y="5443549"/>
            <a:ext cx="4973000" cy="1308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3063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44BF1C53-C651-4651-8B2A-E1B9FFBC0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DE7368CD-0EFD-4356-BCD4-9FE5F856A1D8}" type="slidenum">
              <a:rPr lang="en-US" smtClean="0"/>
              <a:t>4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D6C5EB-952C-4643-8388-78DCA898185C}"/>
              </a:ext>
            </a:extLst>
          </p:cNvPr>
          <p:cNvSpPr txBox="1"/>
          <p:nvPr/>
        </p:nvSpPr>
        <p:spPr>
          <a:xfrm>
            <a:off x="44623" y="640520"/>
            <a:ext cx="9027459" cy="61401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https://mohamedabuella.github.io/cv</a:t>
            </a:r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To sum it up in a broad sense, let's imagine that.. If my professional development was a book, its title would be </a:t>
            </a:r>
            <a:r>
              <a:rPr lang="en-US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"Energy Systems Modeling and Analysis: Operation, Planning, and Integration.“</a:t>
            </a:r>
          </a:p>
          <a:p>
            <a:r>
              <a:rPr lang="en-US" sz="1700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Thus, the chapters of this book would be as follows:</a:t>
            </a:r>
          </a:p>
          <a:p>
            <a:pPr marL="457200" indent="-457200"/>
            <a:r>
              <a:rPr lang="en-US" sz="17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Ch.1</a:t>
            </a:r>
            <a:r>
              <a:rPr lang="en-US" sz="17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Fundamentals of Electrical Engineering. This chapter covers Instrumentation &amp; Control, Basics of Power Electronics such as Diodes &amp; Thyristors as rectifiers, (maneuvered by applying Laws of Physics). With getting hands-on electrical installation &amp; wiring and maintenance of electrical control equipment at pumping stations.</a:t>
            </a:r>
          </a:p>
          <a:p>
            <a:pPr marL="457200" indent="-457200"/>
            <a:r>
              <a:rPr lang="en-US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Ch.2 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Power Systems Analysis. It includes Power Flow and Faults Calculations, (applying Numerical Analysis methods, such as Newton methods, Differential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eqs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&amp; Integrals,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etc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). Get hands-on some simulations of power systems and programmable logic controllers (PLC).</a:t>
            </a:r>
          </a:p>
          <a:p>
            <a:pPr marL="457200" indent="-457200"/>
            <a:r>
              <a:rPr lang="en-US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Ch.3 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Optimal Power Flow (OPF) and Security-Constrained Economic Dispatch (SCED). It is considering renewables as well, specifically for wind energy resources at the transmission level, (applying Optimization techniques). Get hands-on more of modeling and analysis of power systems.</a:t>
            </a:r>
          </a:p>
          <a:p>
            <a:pPr marL="457200" indent="-457200"/>
            <a:r>
              <a:rPr lang="en-US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Ch.4 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Optimize the Integration of Renewables into the Grid. Solar Power Modeling and Forecasting, (applying Descriptive, Predictive and Prescriptive Analytics, AI and ML techniques). Get hands-on data-driven analytics and become more familiar with conducting &amp; publishing research.</a:t>
            </a:r>
          </a:p>
          <a:p>
            <a:pPr marL="457200" indent="-457200"/>
            <a:r>
              <a:rPr lang="en-US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Ch.5 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Postdoctoral Researcher at the Center for Applied Intelligent Systems Research (CAISR) at Halmstad University, (Integrated Academy-Industry Collaboration, Applying AI techniques). Dig into research on AI for Sustainability</a:t>
            </a:r>
            <a:r>
              <a:rPr lang="en-US" sz="1600" dirty="0"/>
              <a:t>.</a:t>
            </a: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sz="1700" b="1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</a:rPr>
              <a:t>Ch.6</a:t>
            </a:r>
            <a:r>
              <a:rPr lang="en-US" sz="1700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</a:rPr>
              <a:t> Who knows!</a:t>
            </a:r>
          </a:p>
        </p:txBody>
      </p:sp>
    </p:spTree>
    <p:extLst>
      <p:ext uri="{BB962C8B-B14F-4D97-AF65-F5344CB8AC3E}">
        <p14:creationId xmlns:p14="http://schemas.microsoft.com/office/powerpoint/2010/main" val="16195736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44BF1C53-C651-4651-8B2A-E1B9FFBC0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DE7368CD-0EFD-4356-BCD4-9FE5F856A1D8}" type="slidenum">
              <a:rPr lang="en-US" smtClean="0"/>
              <a:t>5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F22CF2-8D37-4473-8B3C-49CF6FEEEC00}"/>
              </a:ext>
            </a:extLst>
          </p:cNvPr>
          <p:cNvSpPr txBox="1"/>
          <p:nvPr/>
        </p:nvSpPr>
        <p:spPr>
          <a:xfrm>
            <a:off x="83740" y="916623"/>
            <a:ext cx="897651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 a nutshell, what I am often doing is finding the optimal &amp; root values and curve fitting of nonlinear equations.</a:t>
            </a:r>
          </a:p>
          <a:p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..But usually it is not as simple as that!</a:t>
            </a:r>
          </a:p>
          <a:p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For more details, you may have a look at pdf copies of my </a:t>
            </a:r>
            <a:r>
              <a:rPr lang="en-US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CV</a:t>
            </a:r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Cloud of Key Skills &amp; Interests</a:t>
            </a:r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4" name="Picture 3" descr="A collage of words&#10;&#10;Description automatically generated">
            <a:extLst>
              <a:ext uri="{FF2B5EF4-FFF2-40B4-BE49-F238E27FC236}">
                <a16:creationId xmlns:a16="http://schemas.microsoft.com/office/drawing/2014/main" id="{4E56FB39-49BB-DDC5-DFC5-353E104ACF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379" y="2434255"/>
            <a:ext cx="5472877" cy="410465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669546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Motivation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44BF1C53-C651-4651-8B2A-E1B9FFBC0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DE7368CD-0EFD-4356-BCD4-9FE5F856A1D8}" type="slidenum">
              <a:rPr lang="en-US" smtClean="0"/>
              <a:t>6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DCB4EB-C8BA-4142-B90A-BCD8B788B5D0}"/>
              </a:ext>
            </a:extLst>
          </p:cNvPr>
          <p:cNvSpPr txBox="1"/>
          <p:nvPr/>
        </p:nvSpPr>
        <p:spPr>
          <a:xfrm>
            <a:off x="78581" y="1310016"/>
            <a:ext cx="8874919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1010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Professional Advancement 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rgbClr val="01010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Get an opportunity to collaborate and work with the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1010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experts of the field.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To transfer, improve, and acquire knowledge and skills.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Personal Advancement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Better alignment with personal values and interests.	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Better self-esteem.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Better financial security.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88332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CFD21145-49C1-325F-8B53-8989B37AD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DE7368CD-0EFD-4356-BCD4-9FE5F856A1D8}" type="slidenum">
              <a:rPr lang="en-US" smtClean="0"/>
              <a:t>7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2235C2-E398-660A-1B87-B283FD1178E6}"/>
              </a:ext>
            </a:extLst>
          </p:cNvPr>
          <p:cNvSpPr txBox="1"/>
          <p:nvPr/>
        </p:nvSpPr>
        <p:spPr>
          <a:xfrm>
            <a:off x="55213" y="1310016"/>
            <a:ext cx="9033574" cy="43360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055813" indent="-2055813"/>
            <a:r>
              <a:rPr lang="en-US" sz="1800" b="1" i="1" dirty="0">
                <a:solidFill>
                  <a:srgbClr val="01010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What can I bring to the team..?</a:t>
            </a:r>
          </a:p>
          <a:p>
            <a:pPr marL="2055813" indent="-2055813"/>
            <a:r>
              <a:rPr lang="en-US" b="1" i="1" dirty="0">
                <a:solidFill>
                  <a:srgbClr val="01010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..</a:t>
            </a:r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achieve more sustainability and advancing towards net-zero targets?</a:t>
            </a:r>
            <a:endParaRPr lang="en-US" sz="1800" i="1" dirty="0">
              <a:solidFill>
                <a:srgbClr val="01010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Transfer knowledge and skills to integrate the collaboration between academy and industry: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Energy Systems Modeling &amp; Analysis, Optimization, AI, Geospatial Analysis.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Including Transportation and Maritime Systems.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Including Water and Wastewater experience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 adaptatively to diverse environment and flexibility to 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ulti</a:t>
            </a:r>
            <a:r>
              <a:rPr lang="en-US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disciplinary research: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Study and work in Middle East (Libya): Engineering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, Electricity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Water and Wastewater.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Study and work in North America (USA): Energy, Optimization, Statistics, AI.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 in Europe (Sweden): Energy, Transportation, Maritime, AI.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5241F91-B06A-4AF5-EAEF-42834D9307D6}"/>
              </a:ext>
            </a:extLst>
          </p:cNvPr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18852355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44BF1C53-C651-4651-8B2A-E1B9FFBC0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DE7368CD-0EFD-4356-BCD4-9FE5F856A1D8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2CC395-77C5-4952-9082-ACE74CB847EF}"/>
              </a:ext>
            </a:extLst>
          </p:cNvPr>
          <p:cNvSpPr txBox="1"/>
          <p:nvPr/>
        </p:nvSpPr>
        <p:spPr>
          <a:xfrm>
            <a:off x="0" y="922929"/>
            <a:ext cx="90946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Technical Report of Operation &amp; Maintenance, Internship at Shoes Factory in Misurata, Libya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51014CF-B8B5-487B-B103-5DB39598552B}"/>
              </a:ext>
            </a:extLst>
          </p:cNvPr>
          <p:cNvSpPr txBox="1"/>
          <p:nvPr/>
        </p:nvSpPr>
        <p:spPr>
          <a:xfrm>
            <a:off x="0" y="1292261"/>
            <a:ext cx="899608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https://www.researchgate.net/publication/344772515_Technical_report_of_maintenance_and_operation_internship_at_shoes_factory_in_Misurata_Libya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Mohamed Abuella, 2000 at Higher Center of Poly-Profession, Misurata, Libya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CDCE1D9-19AF-414E-AC9E-DCFBC6BAB3CF}"/>
              </a:ext>
            </a:extLst>
          </p:cNvPr>
          <p:cNvSpPr txBox="1"/>
          <p:nvPr/>
        </p:nvSpPr>
        <p:spPr>
          <a:xfrm>
            <a:off x="-49306" y="2150907"/>
            <a:ext cx="90946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Electrical Operation &amp; Maintenance for fulfilling requirement of the Higher Diploma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92D2A7-1CEC-4BFD-8B69-D3F494C544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405" y="2445572"/>
            <a:ext cx="8541236" cy="412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0374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44BF1C53-C651-4651-8B2A-E1B9FFBC0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DE7368CD-0EFD-4356-BCD4-9FE5F856A1D8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2CC395-77C5-4952-9082-ACE74CB847EF}"/>
              </a:ext>
            </a:extLst>
          </p:cNvPr>
          <p:cNvSpPr txBox="1"/>
          <p:nvPr/>
        </p:nvSpPr>
        <p:spPr>
          <a:xfrm>
            <a:off x="0" y="922929"/>
            <a:ext cx="72053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Triggering Circuit for SCR Thyristors of an AC-DC Converter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51014CF-B8B5-487B-B103-5DB39598552B}"/>
              </a:ext>
            </a:extLst>
          </p:cNvPr>
          <p:cNvSpPr txBox="1"/>
          <p:nvPr/>
        </p:nvSpPr>
        <p:spPr>
          <a:xfrm>
            <a:off x="0" y="1292261"/>
            <a:ext cx="899608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https://www.researchgate.net/publication/277109663_Triggering_Circuit_for_SCR_Thyristors_of_an_AC-DC_Converter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Mohamed Abuella, Ali Mohamed, Al Sayed Hamady,   Advisor: Safa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Samarmad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 Diploma Project, 2001 at Higher Center of Poly-Profession, Misurata, Libya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CDCE1D9-19AF-414E-AC9E-DCFBC6BAB3CF}"/>
              </a:ext>
            </a:extLst>
          </p:cNvPr>
          <p:cNvSpPr txBox="1"/>
          <p:nvPr/>
        </p:nvSpPr>
        <p:spPr>
          <a:xfrm>
            <a:off x="0" y="2492590"/>
            <a:ext cx="90946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Higher Diploma project was in Power Electronics area. Since the task of the project of three-members-group was to build a triggering electronic circuit for a rectification bridge of Thyristors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20F827E-72C5-4512-B1E6-CAA0733640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633" y="3553682"/>
            <a:ext cx="8870449" cy="330431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8789" y="3208805"/>
            <a:ext cx="7642066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Acquired Expertise: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Electrical Wiring &amp; Installations, Maintenance &amp; Operation</a:t>
            </a:r>
          </a:p>
        </p:txBody>
      </p:sp>
    </p:spTree>
    <p:extLst>
      <p:ext uri="{BB962C8B-B14F-4D97-AF65-F5344CB8AC3E}">
        <p14:creationId xmlns:p14="http://schemas.microsoft.com/office/powerpoint/2010/main" val="21605937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2167</TotalTime>
  <Words>2919</Words>
  <Application>Microsoft Office PowerPoint</Application>
  <PresentationFormat>On-screen Show (4:3)</PresentationFormat>
  <Paragraphs>383</Paragraphs>
  <Slides>35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7" baseType="lpstr">
      <vt:lpstr>Arial</vt:lpstr>
      <vt:lpstr>Calibri</vt:lpstr>
      <vt:lpstr>Calibri Light</vt:lpstr>
      <vt:lpstr>Cambria</vt:lpstr>
      <vt:lpstr>Cambria Math</vt:lpstr>
      <vt:lpstr>CMR10</vt:lpstr>
      <vt:lpstr>ColfaxAI</vt:lpstr>
      <vt:lpstr>Courier New</vt:lpstr>
      <vt:lpstr>Gill Sans MT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Mohamed Abuella</dc:creator>
  <cp:lastModifiedBy>Mohamed Abuella</cp:lastModifiedBy>
  <cp:revision>304</cp:revision>
  <dcterms:created xsi:type="dcterms:W3CDTF">2019-11-05T13:27:59Z</dcterms:created>
  <dcterms:modified xsi:type="dcterms:W3CDTF">2024-02-13T21:12:28Z</dcterms:modified>
</cp:coreProperties>
</file>